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46"/>
  </p:notesMasterIdLst>
  <p:sldIdLst>
    <p:sldId id="256" r:id="rId2"/>
    <p:sldId id="270" r:id="rId3"/>
    <p:sldId id="333" r:id="rId4"/>
    <p:sldId id="294" r:id="rId5"/>
    <p:sldId id="280" r:id="rId6"/>
    <p:sldId id="281" r:id="rId7"/>
    <p:sldId id="334" r:id="rId8"/>
    <p:sldId id="341" r:id="rId9"/>
    <p:sldId id="342" r:id="rId10"/>
    <p:sldId id="343" r:id="rId11"/>
    <p:sldId id="335" r:id="rId12"/>
    <p:sldId id="344" r:id="rId13"/>
    <p:sldId id="345" r:id="rId14"/>
    <p:sldId id="346" r:id="rId15"/>
    <p:sldId id="347" r:id="rId16"/>
    <p:sldId id="348" r:id="rId17"/>
    <p:sldId id="349" r:id="rId18"/>
    <p:sldId id="336" r:id="rId19"/>
    <p:sldId id="273" r:id="rId20"/>
    <p:sldId id="337" r:id="rId21"/>
    <p:sldId id="274" r:id="rId22"/>
    <p:sldId id="303" r:id="rId23"/>
    <p:sldId id="332" r:id="rId24"/>
    <p:sldId id="352" r:id="rId25"/>
    <p:sldId id="353" r:id="rId26"/>
    <p:sldId id="354" r:id="rId27"/>
    <p:sldId id="355" r:id="rId28"/>
    <p:sldId id="356" r:id="rId29"/>
    <p:sldId id="357" r:id="rId30"/>
    <p:sldId id="358" r:id="rId31"/>
    <p:sldId id="359" r:id="rId32"/>
    <p:sldId id="360" r:id="rId33"/>
    <p:sldId id="363" r:id="rId34"/>
    <p:sldId id="367" r:id="rId35"/>
    <p:sldId id="361" r:id="rId36"/>
    <p:sldId id="339" r:id="rId37"/>
    <p:sldId id="316" r:id="rId38"/>
    <p:sldId id="277" r:id="rId39"/>
    <p:sldId id="340" r:id="rId40"/>
    <p:sldId id="317" r:id="rId41"/>
    <p:sldId id="321" r:id="rId42"/>
    <p:sldId id="279" r:id="rId43"/>
    <p:sldId id="351" r:id="rId44"/>
    <p:sldId id="25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FDE"/>
    <a:srgbClr val="CB96DA"/>
    <a:srgbClr val="339966"/>
    <a:srgbClr val="339933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1885BB-4C51-4B6D-9C4A-72A2350A0374}" v="21" dt="2020-07-09T07:56:13.464"/>
    <p1510:client id="{CC36A62D-91B4-49BD-AE20-A6A6ED50D0E5}" v="6" dt="2020-07-09T07:45:55.161"/>
    <p1510:client id="{D129FA33-98B4-4F41-AE5D-ABC0A1C04C56}" v="5" dt="2020-07-09T07:31:11.302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5220" autoAdjust="0"/>
  </p:normalViewPr>
  <p:slideViewPr>
    <p:cSldViewPr snapToGrid="0">
      <p:cViewPr varScale="1">
        <p:scale>
          <a:sx n="82" d="100"/>
          <a:sy n="82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129FA33-98B4-4F41-AE5D-ABC0A1C04C56}"/>
    <pc:docChg chg="modSld">
      <pc:chgData name="" userId="" providerId="" clId="Web-{D129FA33-98B4-4F41-AE5D-ABC0A1C04C56}" dt="2020-07-09T07:31:11.302" v="4" actId="20577"/>
      <pc:docMkLst>
        <pc:docMk/>
      </pc:docMkLst>
      <pc:sldChg chg="modSp">
        <pc:chgData name="" userId="" providerId="" clId="Web-{D129FA33-98B4-4F41-AE5D-ABC0A1C04C56}" dt="2020-07-09T07:31:11.302" v="4" actId="20577"/>
        <pc:sldMkLst>
          <pc:docMk/>
          <pc:sldMk cId="674923535" sldId="294"/>
        </pc:sldMkLst>
        <pc:spChg chg="mod">
          <ac:chgData name="" userId="" providerId="" clId="Web-{D129FA33-98B4-4F41-AE5D-ABC0A1C04C56}" dt="2020-07-09T07:31:11.302" v="4" actId="20577"/>
          <ac:spMkLst>
            <pc:docMk/>
            <pc:sldMk cId="674923535" sldId="294"/>
            <ac:spMk id="39" creationId="{DB4EF3DA-9371-4268-81C4-B7D64AEDCCE9}"/>
          </ac:spMkLst>
        </pc:spChg>
      </pc:sldChg>
    </pc:docChg>
  </pc:docChgLst>
  <pc:docChgLst>
    <pc:chgData name="Marius Landmann" userId="982135f1fc96b212" providerId="LiveId" clId="{5B1885BB-4C51-4B6D-9C4A-72A2350A0374}"/>
    <pc:docChg chg="undo custSel addSld delSld modSld">
      <pc:chgData name="Marius Landmann" userId="982135f1fc96b212" providerId="LiveId" clId="{5B1885BB-4C51-4B6D-9C4A-72A2350A0374}" dt="2020-07-09T07:56:32.587" v="40" actId="2696"/>
      <pc:docMkLst>
        <pc:docMk/>
      </pc:docMkLst>
      <pc:sldChg chg="addSp delSp modSp">
        <pc:chgData name="Marius Landmann" userId="982135f1fc96b212" providerId="LiveId" clId="{5B1885BB-4C51-4B6D-9C4A-72A2350A0374}" dt="2020-07-09T07:56:18.392" v="39" actId="1076"/>
        <pc:sldMkLst>
          <pc:docMk/>
          <pc:sldMk cId="1268523941" sldId="321"/>
        </pc:sldMkLst>
        <pc:spChg chg="add del">
          <ac:chgData name="Marius Landmann" userId="982135f1fc96b212" providerId="LiveId" clId="{5B1885BB-4C51-4B6D-9C4A-72A2350A0374}" dt="2020-07-09T07:55:50.929" v="32"/>
          <ac:spMkLst>
            <pc:docMk/>
            <pc:sldMk cId="1268523941" sldId="321"/>
            <ac:spMk id="8" creationId="{94949F88-33EF-4359-BE7C-5F220BAB6EC9}"/>
          </ac:spMkLst>
        </pc:spChg>
        <pc:spChg chg="del">
          <ac:chgData name="Marius Landmann" userId="982135f1fc96b212" providerId="LiveId" clId="{5B1885BB-4C51-4B6D-9C4A-72A2350A0374}" dt="2020-07-09T07:54:00.984" v="0"/>
          <ac:spMkLst>
            <pc:docMk/>
            <pc:sldMk cId="1268523941" sldId="321"/>
            <ac:spMk id="9" creationId="{1F4611FE-7CC0-41CB-AFA6-7BA79C3A809B}"/>
          </ac:spMkLst>
        </pc:spChg>
        <pc:spChg chg="add del">
          <ac:chgData name="Marius Landmann" userId="982135f1fc96b212" providerId="LiveId" clId="{5B1885BB-4C51-4B6D-9C4A-72A2350A0374}" dt="2020-07-09T07:55:50.929" v="32"/>
          <ac:spMkLst>
            <pc:docMk/>
            <pc:sldMk cId="1268523941" sldId="321"/>
            <ac:spMk id="10" creationId="{30428197-9571-43C8-A0C7-69D97A6082B5}"/>
          </ac:spMkLst>
        </pc:spChg>
        <pc:spChg chg="del">
          <ac:chgData name="Marius Landmann" userId="982135f1fc96b212" providerId="LiveId" clId="{5B1885BB-4C51-4B6D-9C4A-72A2350A0374}" dt="2020-07-09T07:54:00.984" v="0"/>
          <ac:spMkLst>
            <pc:docMk/>
            <pc:sldMk cId="1268523941" sldId="321"/>
            <ac:spMk id="11" creationId="{07F6026A-1D9F-4D37-8573-1E3EF93ABE1B}"/>
          </ac:spMkLst>
        </pc:spChg>
        <pc:spChg chg="add del">
          <ac:chgData name="Marius Landmann" userId="982135f1fc96b212" providerId="LiveId" clId="{5B1885BB-4C51-4B6D-9C4A-72A2350A0374}" dt="2020-07-09T07:55:44.930" v="30"/>
          <ac:spMkLst>
            <pc:docMk/>
            <pc:sldMk cId="1268523941" sldId="321"/>
            <ac:spMk id="12" creationId="{D1171DFC-05DE-43FE-AACE-095AE064CD96}"/>
          </ac:spMkLst>
        </pc:spChg>
        <pc:spChg chg="add del">
          <ac:chgData name="Marius Landmann" userId="982135f1fc96b212" providerId="LiveId" clId="{5B1885BB-4C51-4B6D-9C4A-72A2350A0374}" dt="2020-07-09T07:55:44.930" v="30"/>
          <ac:spMkLst>
            <pc:docMk/>
            <pc:sldMk cId="1268523941" sldId="321"/>
            <ac:spMk id="13" creationId="{017C4A80-AA67-4136-A385-7C47E669D008}"/>
          </ac:spMkLst>
        </pc:spChg>
        <pc:spChg chg="add del mod">
          <ac:chgData name="Marius Landmann" userId="982135f1fc96b212" providerId="LiveId" clId="{5B1885BB-4C51-4B6D-9C4A-72A2350A0374}" dt="2020-07-09T07:55:43.457" v="28"/>
          <ac:spMkLst>
            <pc:docMk/>
            <pc:sldMk cId="1268523941" sldId="321"/>
            <ac:spMk id="15" creationId="{FDFCDA54-1716-463E-ACBA-E7D6436C874C}"/>
          </ac:spMkLst>
        </pc:spChg>
        <pc:spChg chg="add del">
          <ac:chgData name="Marius Landmann" userId="982135f1fc96b212" providerId="LiveId" clId="{5B1885BB-4C51-4B6D-9C4A-72A2350A0374}" dt="2020-07-09T07:55:50.929" v="32"/>
          <ac:spMkLst>
            <pc:docMk/>
            <pc:sldMk cId="1268523941" sldId="321"/>
            <ac:spMk id="16" creationId="{BFFF9694-1D02-47A4-8ED0-D3C5E35B7DA2}"/>
          </ac:spMkLst>
        </pc:spChg>
        <pc:spChg chg="del">
          <ac:chgData name="Marius Landmann" userId="982135f1fc96b212" providerId="LiveId" clId="{5B1885BB-4C51-4B6D-9C4A-72A2350A0374}" dt="2020-07-09T07:54:00.984" v="0"/>
          <ac:spMkLst>
            <pc:docMk/>
            <pc:sldMk cId="1268523941" sldId="321"/>
            <ac:spMk id="17" creationId="{5C4763C7-423D-4039-AB14-37402D110EB6}"/>
          </ac:spMkLst>
        </pc:spChg>
        <pc:spChg chg="add del mod">
          <ac:chgData name="Marius Landmann" userId="982135f1fc96b212" providerId="LiveId" clId="{5B1885BB-4C51-4B6D-9C4A-72A2350A0374}" dt="2020-07-09T07:55:43.457" v="28"/>
          <ac:spMkLst>
            <pc:docMk/>
            <pc:sldMk cId="1268523941" sldId="321"/>
            <ac:spMk id="18" creationId="{951FB811-3ABE-4EFD-AADD-017DE28910B9}"/>
          </ac:spMkLst>
        </pc:spChg>
        <pc:spChg chg="add del mod">
          <ac:chgData name="Marius Landmann" userId="982135f1fc96b212" providerId="LiveId" clId="{5B1885BB-4C51-4B6D-9C4A-72A2350A0374}" dt="2020-07-09T07:55:43.457" v="28"/>
          <ac:spMkLst>
            <pc:docMk/>
            <pc:sldMk cId="1268523941" sldId="321"/>
            <ac:spMk id="19" creationId="{4D2A32B8-C327-496B-B6C0-CD0D8DEE05A4}"/>
          </ac:spMkLst>
        </pc:spChg>
        <pc:spChg chg="add del mod">
          <ac:chgData name="Marius Landmann" userId="982135f1fc96b212" providerId="LiveId" clId="{5B1885BB-4C51-4B6D-9C4A-72A2350A0374}" dt="2020-07-09T07:55:37.921" v="25"/>
          <ac:spMkLst>
            <pc:docMk/>
            <pc:sldMk cId="1268523941" sldId="321"/>
            <ac:spMk id="23" creationId="{A92051CC-DDB9-42E9-9BC3-3AC5ACD72030}"/>
          </ac:spMkLst>
        </pc:spChg>
        <pc:spChg chg="add del mod">
          <ac:chgData name="Marius Landmann" userId="982135f1fc96b212" providerId="LiveId" clId="{5B1885BB-4C51-4B6D-9C4A-72A2350A0374}" dt="2020-07-09T07:55:37.921" v="25"/>
          <ac:spMkLst>
            <pc:docMk/>
            <pc:sldMk cId="1268523941" sldId="321"/>
            <ac:spMk id="24" creationId="{6F227720-390C-459B-B86C-1B36BA39F083}"/>
          </ac:spMkLst>
        </pc:spChg>
        <pc:spChg chg="add del mod">
          <ac:chgData name="Marius Landmann" userId="982135f1fc96b212" providerId="LiveId" clId="{5B1885BB-4C51-4B6D-9C4A-72A2350A0374}" dt="2020-07-09T07:55:37.921" v="25"/>
          <ac:spMkLst>
            <pc:docMk/>
            <pc:sldMk cId="1268523941" sldId="321"/>
            <ac:spMk id="25" creationId="{4AC3D2DD-9ED9-4835-9D0F-E2D6128725CE}"/>
          </ac:spMkLst>
        </pc:spChg>
        <pc:spChg chg="add mod">
          <ac:chgData name="Marius Landmann" userId="982135f1fc96b212" providerId="LiveId" clId="{5B1885BB-4C51-4B6D-9C4A-72A2350A0374}" dt="2020-07-09T07:55:56.987" v="34" actId="1076"/>
          <ac:spMkLst>
            <pc:docMk/>
            <pc:sldMk cId="1268523941" sldId="321"/>
            <ac:spMk id="27" creationId="{B862B101-0725-4A9E-8A1B-7F3A2E17431E}"/>
          </ac:spMkLst>
        </pc:spChg>
        <pc:spChg chg="add mod">
          <ac:chgData name="Marius Landmann" userId="982135f1fc96b212" providerId="LiveId" clId="{5B1885BB-4C51-4B6D-9C4A-72A2350A0374}" dt="2020-07-09T07:55:56.987" v="34" actId="1076"/>
          <ac:spMkLst>
            <pc:docMk/>
            <pc:sldMk cId="1268523941" sldId="321"/>
            <ac:spMk id="28" creationId="{8DDC4B10-2422-4422-B94C-BCBCCB046394}"/>
          </ac:spMkLst>
        </pc:spChg>
        <pc:spChg chg="add mod">
          <ac:chgData name="Marius Landmann" userId="982135f1fc96b212" providerId="LiveId" clId="{5B1885BB-4C51-4B6D-9C4A-72A2350A0374}" dt="2020-07-09T07:55:56.987" v="34" actId="1076"/>
          <ac:spMkLst>
            <pc:docMk/>
            <pc:sldMk cId="1268523941" sldId="321"/>
            <ac:spMk id="29" creationId="{8EF69257-9CD8-4068-ACE0-B8BD1870B1E4}"/>
          </ac:spMkLst>
        </pc:spChg>
        <pc:spChg chg="add del">
          <ac:chgData name="Marius Landmann" userId="982135f1fc96b212" providerId="LiveId" clId="{5B1885BB-4C51-4B6D-9C4A-72A2350A0374}" dt="2020-07-09T07:56:10.768" v="37"/>
          <ac:spMkLst>
            <pc:docMk/>
            <pc:sldMk cId="1268523941" sldId="321"/>
            <ac:spMk id="31" creationId="{A1EC93EB-E36F-4DE7-8E2C-1778F0DAEA4F}"/>
          </ac:spMkLst>
        </pc:spChg>
        <pc:spChg chg="add del">
          <ac:chgData name="Marius Landmann" userId="982135f1fc96b212" providerId="LiveId" clId="{5B1885BB-4C51-4B6D-9C4A-72A2350A0374}" dt="2020-07-09T07:56:10.768" v="37"/>
          <ac:spMkLst>
            <pc:docMk/>
            <pc:sldMk cId="1268523941" sldId="321"/>
            <ac:spMk id="32" creationId="{1981F999-F23D-40C3-BD38-F09E8FED5213}"/>
          </ac:spMkLst>
        </pc:spChg>
        <pc:spChg chg="add del">
          <ac:chgData name="Marius Landmann" userId="982135f1fc96b212" providerId="LiveId" clId="{5B1885BB-4C51-4B6D-9C4A-72A2350A0374}" dt="2020-07-09T07:56:10.768" v="37"/>
          <ac:spMkLst>
            <pc:docMk/>
            <pc:sldMk cId="1268523941" sldId="321"/>
            <ac:spMk id="33" creationId="{DF123567-76FB-4F30-97FA-7E89F69B7A89}"/>
          </ac:spMkLst>
        </pc:spChg>
        <pc:spChg chg="add mod">
          <ac:chgData name="Marius Landmann" userId="982135f1fc96b212" providerId="LiveId" clId="{5B1885BB-4C51-4B6D-9C4A-72A2350A0374}" dt="2020-07-09T07:56:18.392" v="39" actId="1076"/>
          <ac:spMkLst>
            <pc:docMk/>
            <pc:sldMk cId="1268523941" sldId="321"/>
            <ac:spMk id="35" creationId="{A8793A11-CF4D-4F74-993F-F95D9B9FF258}"/>
          </ac:spMkLst>
        </pc:spChg>
        <pc:spChg chg="add mod">
          <ac:chgData name="Marius Landmann" userId="982135f1fc96b212" providerId="LiveId" clId="{5B1885BB-4C51-4B6D-9C4A-72A2350A0374}" dt="2020-07-09T07:56:18.392" v="39" actId="1076"/>
          <ac:spMkLst>
            <pc:docMk/>
            <pc:sldMk cId="1268523941" sldId="321"/>
            <ac:spMk id="36" creationId="{E5863055-1488-4C37-A7F3-5A9C0FFFBB20}"/>
          </ac:spMkLst>
        </pc:spChg>
        <pc:spChg chg="add mod">
          <ac:chgData name="Marius Landmann" userId="982135f1fc96b212" providerId="LiveId" clId="{5B1885BB-4C51-4B6D-9C4A-72A2350A0374}" dt="2020-07-09T07:56:18.392" v="39" actId="1076"/>
          <ac:spMkLst>
            <pc:docMk/>
            <pc:sldMk cId="1268523941" sldId="321"/>
            <ac:spMk id="37" creationId="{C2FB4498-BDEF-47DA-AB5E-18CF44DA2C2A}"/>
          </ac:spMkLst>
        </pc:spChg>
        <pc:picChg chg="add del">
          <ac:chgData name="Marius Landmann" userId="982135f1fc96b212" providerId="LiveId" clId="{5B1885BB-4C51-4B6D-9C4A-72A2350A0374}" dt="2020-07-09T07:55:44.930" v="30"/>
          <ac:picMkLst>
            <pc:docMk/>
            <pc:sldMk cId="1268523941" sldId="321"/>
            <ac:picMk id="14" creationId="{5DA4CE2A-9D83-4780-9242-CA52CE286FE3}"/>
          </ac:picMkLst>
        </pc:picChg>
        <pc:picChg chg="add del">
          <ac:chgData name="Marius Landmann" userId="982135f1fc96b212" providerId="LiveId" clId="{5B1885BB-4C51-4B6D-9C4A-72A2350A0374}" dt="2020-07-09T07:55:50.929" v="32"/>
          <ac:picMkLst>
            <pc:docMk/>
            <pc:sldMk cId="1268523941" sldId="321"/>
            <ac:picMk id="20" creationId="{B0833CAC-E02E-4525-89E9-C98EC39E6675}"/>
          </ac:picMkLst>
        </pc:picChg>
        <pc:picChg chg="del">
          <ac:chgData name="Marius Landmann" userId="982135f1fc96b212" providerId="LiveId" clId="{5B1885BB-4C51-4B6D-9C4A-72A2350A0374}" dt="2020-07-09T07:54:00.984" v="0"/>
          <ac:picMkLst>
            <pc:docMk/>
            <pc:sldMk cId="1268523941" sldId="321"/>
            <ac:picMk id="21" creationId="{39F53F34-53BF-41B3-96EA-4D5A7EFB086A}"/>
          </ac:picMkLst>
        </pc:picChg>
        <pc:picChg chg="add del mod ord">
          <ac:chgData name="Marius Landmann" userId="982135f1fc96b212" providerId="LiveId" clId="{5B1885BB-4C51-4B6D-9C4A-72A2350A0374}" dt="2020-07-09T07:55:43.457" v="28"/>
          <ac:picMkLst>
            <pc:docMk/>
            <pc:sldMk cId="1268523941" sldId="321"/>
            <ac:picMk id="22" creationId="{91DBF4D2-4069-4C0B-8221-AA0FA015A8C8}"/>
          </ac:picMkLst>
        </pc:picChg>
        <pc:picChg chg="add del mod">
          <ac:chgData name="Marius Landmann" userId="982135f1fc96b212" providerId="LiveId" clId="{5B1885BB-4C51-4B6D-9C4A-72A2350A0374}" dt="2020-07-09T07:55:37.921" v="25"/>
          <ac:picMkLst>
            <pc:docMk/>
            <pc:sldMk cId="1268523941" sldId="321"/>
            <ac:picMk id="26" creationId="{A53275C0-9CC2-4D8D-9857-A04AB315478E}"/>
          </ac:picMkLst>
        </pc:picChg>
        <pc:picChg chg="add mod">
          <ac:chgData name="Marius Landmann" userId="982135f1fc96b212" providerId="LiveId" clId="{5B1885BB-4C51-4B6D-9C4A-72A2350A0374}" dt="2020-07-09T07:55:56.987" v="34" actId="1076"/>
          <ac:picMkLst>
            <pc:docMk/>
            <pc:sldMk cId="1268523941" sldId="321"/>
            <ac:picMk id="30" creationId="{2100CCED-3BF7-42FA-B78A-D6D413E7C01C}"/>
          </ac:picMkLst>
        </pc:picChg>
        <pc:picChg chg="add del">
          <ac:chgData name="Marius Landmann" userId="982135f1fc96b212" providerId="LiveId" clId="{5B1885BB-4C51-4B6D-9C4A-72A2350A0374}" dt="2020-07-09T07:56:10.768" v="37"/>
          <ac:picMkLst>
            <pc:docMk/>
            <pc:sldMk cId="1268523941" sldId="321"/>
            <ac:picMk id="34" creationId="{44CD5E0D-7435-4F17-87A5-F0F365A98637}"/>
          </ac:picMkLst>
        </pc:picChg>
        <pc:picChg chg="add mod">
          <ac:chgData name="Marius Landmann" userId="982135f1fc96b212" providerId="LiveId" clId="{5B1885BB-4C51-4B6D-9C4A-72A2350A0374}" dt="2020-07-09T07:56:18.392" v="39" actId="1076"/>
          <ac:picMkLst>
            <pc:docMk/>
            <pc:sldMk cId="1268523941" sldId="321"/>
            <ac:picMk id="38" creationId="{1EEE1900-FDAF-4BA9-B4B7-FB96B4271104}"/>
          </ac:picMkLst>
        </pc:picChg>
      </pc:sldChg>
      <pc:sldChg chg="addSp delSp modSp add del">
        <pc:chgData name="Marius Landmann" userId="982135f1fc96b212" providerId="LiveId" clId="{5B1885BB-4C51-4B6D-9C4A-72A2350A0374}" dt="2020-07-09T07:56:32.587" v="40" actId="2696"/>
        <pc:sldMkLst>
          <pc:docMk/>
          <pc:sldMk cId="4206295647" sldId="368"/>
        </pc:sldMkLst>
        <pc:spChg chg="mod">
          <ac:chgData name="Marius Landmann" userId="982135f1fc96b212" providerId="LiveId" clId="{5B1885BB-4C51-4B6D-9C4A-72A2350A0374}" dt="2020-07-09T07:54:02.507" v="2" actId="27636"/>
          <ac:spMkLst>
            <pc:docMk/>
            <pc:sldMk cId="4206295647" sldId="368"/>
            <ac:spMk id="2" creationId="{0AB22859-6743-4D91-9963-42A44FB04E79}"/>
          </ac:spMkLst>
        </pc:spChg>
        <pc:spChg chg="add del">
          <ac:chgData name="Marius Landmann" userId="982135f1fc96b212" providerId="LiveId" clId="{5B1885BB-4C51-4B6D-9C4A-72A2350A0374}" dt="2020-07-09T07:56:05.155" v="35"/>
          <ac:spMkLst>
            <pc:docMk/>
            <pc:sldMk cId="4206295647" sldId="368"/>
            <ac:spMk id="4" creationId="{EEDA456F-3076-47A7-81A2-92360E3BA2AE}"/>
          </ac:spMkLst>
        </pc:spChg>
        <pc:spChg chg="add del">
          <ac:chgData name="Marius Landmann" userId="982135f1fc96b212" providerId="LiveId" clId="{5B1885BB-4C51-4B6D-9C4A-72A2350A0374}" dt="2020-07-09T07:56:05.155" v="35"/>
          <ac:spMkLst>
            <pc:docMk/>
            <pc:sldMk cId="4206295647" sldId="368"/>
            <ac:spMk id="5" creationId="{269FF90E-F9F0-47A4-9FE8-5E83B07FF2FB}"/>
          </ac:spMkLst>
        </pc:spChg>
        <pc:spChg chg="add del">
          <ac:chgData name="Marius Landmann" userId="982135f1fc96b212" providerId="LiveId" clId="{5B1885BB-4C51-4B6D-9C4A-72A2350A0374}" dt="2020-07-09T07:56:05.155" v="35"/>
          <ac:spMkLst>
            <pc:docMk/>
            <pc:sldMk cId="4206295647" sldId="368"/>
            <ac:spMk id="6" creationId="{778EC0A7-127A-4409-9AF9-F5EFDC044CAE}"/>
          </ac:spMkLst>
        </pc:spChg>
        <pc:picChg chg="add del">
          <ac:chgData name="Marius Landmann" userId="982135f1fc96b212" providerId="LiveId" clId="{5B1885BB-4C51-4B6D-9C4A-72A2350A0374}" dt="2020-07-09T07:56:05.155" v="35"/>
          <ac:picMkLst>
            <pc:docMk/>
            <pc:sldMk cId="4206295647" sldId="368"/>
            <ac:picMk id="7" creationId="{21001572-DCF0-43C1-BB10-2E37BC81F2AC}"/>
          </ac:picMkLst>
        </pc:picChg>
      </pc:sldChg>
    </pc:docChg>
  </pc:docChgLst>
  <pc:docChgLst>
    <pc:chgData clId="Web-{CC36A62D-91B4-49BD-AE20-A6A6ED50D0E5}"/>
    <pc:docChg chg="modSld">
      <pc:chgData name="" userId="" providerId="" clId="Web-{CC36A62D-91B4-49BD-AE20-A6A6ED50D0E5}" dt="2020-07-09T07:45:54.692" v="4" actId="20577"/>
      <pc:docMkLst>
        <pc:docMk/>
      </pc:docMkLst>
      <pc:sldChg chg="modSp">
        <pc:chgData name="" userId="" providerId="" clId="Web-{CC36A62D-91B4-49BD-AE20-A6A6ED50D0E5}" dt="2020-07-09T07:45:53.598" v="2" actId="20577"/>
        <pc:sldMkLst>
          <pc:docMk/>
          <pc:sldMk cId="2293848161" sldId="351"/>
        </pc:sldMkLst>
        <pc:spChg chg="mod">
          <ac:chgData name="" userId="" providerId="" clId="Web-{CC36A62D-91B4-49BD-AE20-A6A6ED50D0E5}" dt="2020-07-09T07:45:53.598" v="2" actId="20577"/>
          <ac:spMkLst>
            <pc:docMk/>
            <pc:sldMk cId="2293848161" sldId="351"/>
            <ac:spMk id="3" creationId="{4030EED2-8A3E-4B26-B42A-3FB6626CC631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2D6513-E710-4377-98D1-A23F0A3D1DD1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accent1_2" csCatId="accent1" phldr="1"/>
      <dgm:spPr/>
    </dgm:pt>
    <dgm:pt modelId="{93CB81DD-9E0C-43AD-86AE-19B7699B6A64}">
      <dgm:prSet phldrT="[Text]"/>
      <dgm:spPr>
        <a:solidFill>
          <a:schemeClr val="accent1">
            <a:lumMod val="60000"/>
            <a:lumOff val="40000"/>
            <a:alpha val="72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TELSA  </a:t>
          </a:r>
          <a:r>
            <a:rPr lang="en-US" noProof="0" dirty="0">
              <a:solidFill>
                <a:schemeClr val="tx1"/>
              </a:solidFill>
            </a:rPr>
            <a:t>Autonomous</a:t>
          </a:r>
          <a:r>
            <a:rPr lang="de-DE" dirty="0">
              <a:solidFill>
                <a:schemeClr val="tx1"/>
              </a:solidFill>
            </a:rPr>
            <a:t> Car</a:t>
          </a:r>
          <a:endParaRPr lang="en-GB" dirty="0">
            <a:solidFill>
              <a:schemeClr val="tx1"/>
            </a:solidFill>
          </a:endParaRPr>
        </a:p>
      </dgm:t>
    </dgm:pt>
    <dgm:pt modelId="{24100C2F-C4E3-41C5-A4AD-8D12DDE6BCBA}" type="parTrans" cxnId="{FCD57FB3-5D69-4AA0-A759-D7F8E07B678E}">
      <dgm:prSet/>
      <dgm:spPr/>
      <dgm:t>
        <a:bodyPr/>
        <a:lstStyle/>
        <a:p>
          <a:endParaRPr lang="en-GB"/>
        </a:p>
      </dgm:t>
    </dgm:pt>
    <dgm:pt modelId="{B1342AAF-AD14-45FB-A6E3-9EAF60CB0A44}" type="sibTrans" cxnId="{FCD57FB3-5D69-4AA0-A759-D7F8E07B678E}">
      <dgm:prSet/>
      <dgm:spPr>
        <a:blipFill>
          <a:blip xmlns:r="http://schemas.openxmlformats.org/officeDocument/2006/relationships" r:embed="rId1"/>
          <a:srcRect/>
          <a:stretch>
            <a:fillRect l="-39000" r="-39000"/>
          </a:stretch>
        </a:blipFill>
      </dgm:spPr>
      <dgm:t>
        <a:bodyPr/>
        <a:lstStyle/>
        <a:p>
          <a:endParaRPr lang="en-GB"/>
        </a:p>
      </dgm:t>
    </dgm:pt>
    <dgm:pt modelId="{BB22772E-0FC5-46E0-B42B-30E087764C4F}" type="pres">
      <dgm:prSet presAssocID="{5D2D6513-E710-4377-98D1-A23F0A3D1DD1}" presName="Name0" presStyleCnt="0">
        <dgm:presLayoutVars>
          <dgm:chMax val="7"/>
          <dgm:chPref val="7"/>
          <dgm:dir/>
        </dgm:presLayoutVars>
      </dgm:prSet>
      <dgm:spPr/>
    </dgm:pt>
    <dgm:pt modelId="{ADCCFA4E-D3FF-4DA6-AC6B-A1D5E7A18F8E}" type="pres">
      <dgm:prSet presAssocID="{93CB81DD-9E0C-43AD-86AE-19B7699B6A64}" presName="parTx1" presStyleLbl="node1" presStyleIdx="0" presStyleCnt="1" custScaleX="80650" custScaleY="67917" custLinFactNeighborX="-12669" custLinFactNeighborY="-8399"/>
      <dgm:spPr/>
    </dgm:pt>
    <dgm:pt modelId="{88403566-47BB-4569-91AF-2B3CFED719E5}" type="pres">
      <dgm:prSet presAssocID="{B1342AAF-AD14-45FB-A6E3-9EAF60CB0A44}" presName="picture1" presStyleCnt="0"/>
      <dgm:spPr/>
    </dgm:pt>
    <dgm:pt modelId="{7E45A230-4A3C-4180-9069-73288B062064}" type="pres">
      <dgm:prSet presAssocID="{B1342AAF-AD14-45FB-A6E3-9EAF60CB0A44}" presName="imageRepeatNode" presStyleLbl="fgImgPlace1" presStyleIdx="0" presStyleCnt="1"/>
      <dgm:spPr/>
    </dgm:pt>
  </dgm:ptLst>
  <dgm:cxnLst>
    <dgm:cxn modelId="{4A847215-42FA-487C-9432-CDE3275D540F}" type="presOf" srcId="{93CB81DD-9E0C-43AD-86AE-19B7699B6A64}" destId="{ADCCFA4E-D3FF-4DA6-AC6B-A1D5E7A18F8E}" srcOrd="0" destOrd="0" presId="urn:microsoft.com/office/officeart/2008/layout/AscendingPictureAccentProcess"/>
    <dgm:cxn modelId="{F3B94D85-6512-4E98-9E12-8974DDF50316}" type="presOf" srcId="{B1342AAF-AD14-45FB-A6E3-9EAF60CB0A44}" destId="{7E45A230-4A3C-4180-9069-73288B062064}" srcOrd="0" destOrd="0" presId="urn:microsoft.com/office/officeart/2008/layout/AscendingPictureAccentProcess"/>
    <dgm:cxn modelId="{4C2B929F-D8E1-49FA-B165-B8169B275B56}" type="presOf" srcId="{5D2D6513-E710-4377-98D1-A23F0A3D1DD1}" destId="{BB22772E-0FC5-46E0-B42B-30E087764C4F}" srcOrd="0" destOrd="0" presId="urn:microsoft.com/office/officeart/2008/layout/AscendingPictureAccentProcess"/>
    <dgm:cxn modelId="{FCD57FB3-5D69-4AA0-A759-D7F8E07B678E}" srcId="{5D2D6513-E710-4377-98D1-A23F0A3D1DD1}" destId="{93CB81DD-9E0C-43AD-86AE-19B7699B6A64}" srcOrd="0" destOrd="0" parTransId="{24100C2F-C4E3-41C5-A4AD-8D12DDE6BCBA}" sibTransId="{B1342AAF-AD14-45FB-A6E3-9EAF60CB0A44}"/>
    <dgm:cxn modelId="{0125BE8F-1842-45E6-839B-08CF8250638B}" type="presParOf" srcId="{BB22772E-0FC5-46E0-B42B-30E087764C4F}" destId="{ADCCFA4E-D3FF-4DA6-AC6B-A1D5E7A18F8E}" srcOrd="0" destOrd="0" presId="urn:microsoft.com/office/officeart/2008/layout/AscendingPictureAccentProcess"/>
    <dgm:cxn modelId="{44C0A3D8-4B57-4287-8A41-CFD85E51565D}" type="presParOf" srcId="{BB22772E-0FC5-46E0-B42B-30E087764C4F}" destId="{88403566-47BB-4569-91AF-2B3CFED719E5}" srcOrd="1" destOrd="0" presId="urn:microsoft.com/office/officeart/2008/layout/AscendingPictureAccentProcess"/>
    <dgm:cxn modelId="{C9039ED2-9666-4A17-BF02-781DEFDB12AE}" type="presParOf" srcId="{88403566-47BB-4569-91AF-2B3CFED719E5}" destId="{7E45A230-4A3C-4180-9069-73288B062064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2A8A98-5DE1-4F4C-B56B-6A2564DAE764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accent1_2" csCatId="accent1" phldr="1"/>
      <dgm:spPr/>
    </dgm:pt>
    <dgm:pt modelId="{63760660-88B7-410E-890B-33AA5FB695A3}">
      <dgm:prSet phldrT="[Text]" custT="1"/>
      <dgm:spPr>
        <a:solidFill>
          <a:srgbClr val="4A66AC">
            <a:lumMod val="60000"/>
            <a:lumOff val="40000"/>
            <a:alpha val="72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941936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solidFill>
                <a:prstClr val="black"/>
              </a:solidFill>
              <a:latin typeface="Univers"/>
              <a:ea typeface="+mn-ea"/>
              <a:cs typeface="+mn-cs"/>
            </a:rPr>
            <a:t>Police Robot</a:t>
          </a:r>
          <a:endParaRPr lang="en-GB" sz="2000" kern="1200" dirty="0">
            <a:solidFill>
              <a:prstClr val="black"/>
            </a:solidFill>
            <a:latin typeface="Univers"/>
            <a:ea typeface="+mn-ea"/>
            <a:cs typeface="+mn-cs"/>
          </a:endParaRPr>
        </a:p>
      </dgm:t>
    </dgm:pt>
    <dgm:pt modelId="{C057993C-0910-4EFD-B23E-342EA9E8E29B}" type="parTrans" cxnId="{38B8B31D-CB10-44BE-ACE9-BE405EC2501E}">
      <dgm:prSet/>
      <dgm:spPr/>
      <dgm:t>
        <a:bodyPr/>
        <a:lstStyle/>
        <a:p>
          <a:endParaRPr lang="en-GB"/>
        </a:p>
      </dgm:t>
    </dgm:pt>
    <dgm:pt modelId="{4A0A0844-8596-4959-90E4-E993A31A594E}" type="sibTrans" cxnId="{38B8B31D-CB10-44BE-ACE9-BE405EC2501E}">
      <dgm:prSet/>
      <dgm:spPr>
        <a:blipFill>
          <a:blip xmlns:r="http://schemas.openxmlformats.org/officeDocument/2006/relationships" r:embed="rId1"/>
          <a:srcRect/>
          <a:stretch>
            <a:fillRect l="-39000" r="-39000"/>
          </a:stretch>
        </a:blipFill>
      </dgm:spPr>
      <dgm:t>
        <a:bodyPr/>
        <a:lstStyle/>
        <a:p>
          <a:endParaRPr lang="en-GB"/>
        </a:p>
      </dgm:t>
    </dgm:pt>
    <dgm:pt modelId="{AE1996DC-69BA-4368-A1CE-656548C6594B}" type="pres">
      <dgm:prSet presAssocID="{3E2A8A98-5DE1-4F4C-B56B-6A2564DAE764}" presName="Name0" presStyleCnt="0">
        <dgm:presLayoutVars>
          <dgm:chMax val="7"/>
          <dgm:chPref val="7"/>
          <dgm:dir/>
        </dgm:presLayoutVars>
      </dgm:prSet>
      <dgm:spPr/>
    </dgm:pt>
    <dgm:pt modelId="{9FB23478-7253-4299-BAA6-B684CB5D2EFB}" type="pres">
      <dgm:prSet presAssocID="{63760660-88B7-410E-890B-33AA5FB695A3}" presName="parTx1" presStyleLbl="node1" presStyleIdx="0" presStyleCnt="1" custScaleY="105169" custLinFactNeighborX="-1660" custLinFactNeighborY="17318"/>
      <dgm:spPr>
        <a:xfrm>
          <a:off x="1094805" y="1326086"/>
          <a:ext cx="2871836" cy="810001"/>
        </a:xfrm>
        <a:prstGeom prst="roundRect">
          <a:avLst/>
        </a:prstGeom>
      </dgm:spPr>
    </dgm:pt>
    <dgm:pt modelId="{05C299CF-D6E7-4661-8C61-70CF136BD522}" type="pres">
      <dgm:prSet presAssocID="{4A0A0844-8596-4959-90E4-E993A31A594E}" presName="picture1" presStyleCnt="0"/>
      <dgm:spPr/>
    </dgm:pt>
    <dgm:pt modelId="{210F1C74-EA89-4937-A03D-363EF93ECCEE}" type="pres">
      <dgm:prSet presAssocID="{4A0A0844-8596-4959-90E4-E993A31A594E}" presName="imageRepeatNode" presStyleLbl="fgImgPlace1" presStyleIdx="0" presStyleCnt="1" custScaleX="154928" custScaleY="154905"/>
      <dgm:spPr/>
    </dgm:pt>
  </dgm:ptLst>
  <dgm:cxnLst>
    <dgm:cxn modelId="{38B8B31D-CB10-44BE-ACE9-BE405EC2501E}" srcId="{3E2A8A98-5DE1-4F4C-B56B-6A2564DAE764}" destId="{63760660-88B7-410E-890B-33AA5FB695A3}" srcOrd="0" destOrd="0" parTransId="{C057993C-0910-4EFD-B23E-342EA9E8E29B}" sibTransId="{4A0A0844-8596-4959-90E4-E993A31A594E}"/>
    <dgm:cxn modelId="{9D1E5436-A4AC-4960-821A-679D8D3A2320}" type="presOf" srcId="{3E2A8A98-5DE1-4F4C-B56B-6A2564DAE764}" destId="{AE1996DC-69BA-4368-A1CE-656548C6594B}" srcOrd="0" destOrd="0" presId="urn:microsoft.com/office/officeart/2008/layout/AscendingPictureAccentProcess"/>
    <dgm:cxn modelId="{06FA64AC-F18A-4D40-B9F4-8EE29C26F820}" type="presOf" srcId="{63760660-88B7-410E-890B-33AA5FB695A3}" destId="{9FB23478-7253-4299-BAA6-B684CB5D2EFB}" srcOrd="0" destOrd="0" presId="urn:microsoft.com/office/officeart/2008/layout/AscendingPictureAccentProcess"/>
    <dgm:cxn modelId="{6DFCDFC2-7255-41E0-8678-0D54AFE5DDA8}" type="presOf" srcId="{4A0A0844-8596-4959-90E4-E993A31A594E}" destId="{210F1C74-EA89-4937-A03D-363EF93ECCEE}" srcOrd="0" destOrd="0" presId="urn:microsoft.com/office/officeart/2008/layout/AscendingPictureAccentProcess"/>
    <dgm:cxn modelId="{D5C26E74-1E21-46AB-BD6F-2A7369F65A6B}" type="presParOf" srcId="{AE1996DC-69BA-4368-A1CE-656548C6594B}" destId="{9FB23478-7253-4299-BAA6-B684CB5D2EFB}" srcOrd="0" destOrd="0" presId="urn:microsoft.com/office/officeart/2008/layout/AscendingPictureAccentProcess"/>
    <dgm:cxn modelId="{56856587-55ED-40CA-87E1-B6BBE0BF9F20}" type="presParOf" srcId="{AE1996DC-69BA-4368-A1CE-656548C6594B}" destId="{05C299CF-D6E7-4661-8C61-70CF136BD522}" srcOrd="1" destOrd="0" presId="urn:microsoft.com/office/officeart/2008/layout/AscendingPictureAccentProcess"/>
    <dgm:cxn modelId="{9FDA4746-5D58-44F1-84F4-02FAEEFAF11E}" type="presParOf" srcId="{05C299CF-D6E7-4661-8C61-70CF136BD522}" destId="{210F1C74-EA89-4937-A03D-363EF93ECCEE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5BAA32-5B19-411A-B78D-9FEFD24173E5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2C7F6B0-CAD8-4008-BD39-A4D14671A5A2}">
      <dgm:prSet phldrT="[Text]" custT="1"/>
      <dgm:spPr>
        <a:solidFill>
          <a:srgbClr val="4A66AC">
            <a:lumMod val="60000"/>
            <a:lumOff val="40000"/>
            <a:alpha val="72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941936" tIns="76200" rIns="76200" bIns="76200" numCol="1" spcCol="1270" anchor="ctr" anchorCtr="0"/>
        <a:lstStyle/>
        <a:p>
          <a:r>
            <a:rPr lang="de-DE" sz="2000" kern="1200" dirty="0">
              <a:solidFill>
                <a:prstClr val="black"/>
              </a:solidFill>
              <a:latin typeface="Univers"/>
              <a:ea typeface="+mn-ea"/>
              <a:cs typeface="+mn-cs"/>
            </a:rPr>
            <a:t>Face Recognition</a:t>
          </a:r>
          <a:endParaRPr lang="en-GB" sz="2000" kern="1200" dirty="0">
            <a:solidFill>
              <a:prstClr val="black"/>
            </a:solidFill>
            <a:latin typeface="Univers"/>
            <a:ea typeface="+mn-ea"/>
            <a:cs typeface="+mn-cs"/>
          </a:endParaRPr>
        </a:p>
      </dgm:t>
    </dgm:pt>
    <dgm:pt modelId="{C1EC0E28-A312-4189-B864-FD50E1CEE1A4}" type="parTrans" cxnId="{112CDCE3-4170-48EE-A1FC-3D84E5978848}">
      <dgm:prSet/>
      <dgm:spPr/>
      <dgm:t>
        <a:bodyPr/>
        <a:lstStyle/>
        <a:p>
          <a:endParaRPr lang="en-GB"/>
        </a:p>
      </dgm:t>
    </dgm:pt>
    <dgm:pt modelId="{71991194-C34A-497C-A5F1-BFB602249B20}" type="sibTrans" cxnId="{112CDCE3-4170-48EE-A1FC-3D84E5978848}">
      <dgm:prSet/>
      <dgm:spPr>
        <a:blipFill>
          <a:blip xmlns:r="http://schemas.openxmlformats.org/officeDocument/2006/relationships" r:embed="rId1"/>
          <a:srcRect/>
          <a:stretch>
            <a:fillRect l="-27000" r="-27000"/>
          </a:stretch>
        </a:blipFill>
      </dgm:spPr>
      <dgm:t>
        <a:bodyPr/>
        <a:lstStyle/>
        <a:p>
          <a:endParaRPr lang="en-GB"/>
        </a:p>
      </dgm:t>
    </dgm:pt>
    <dgm:pt modelId="{AC7A7DE5-BF15-4349-B7D9-FE66F2D6E4DA}" type="pres">
      <dgm:prSet presAssocID="{495BAA32-5B19-411A-B78D-9FEFD24173E5}" presName="Name0" presStyleCnt="0">
        <dgm:presLayoutVars>
          <dgm:chMax val="7"/>
          <dgm:chPref val="7"/>
          <dgm:dir/>
        </dgm:presLayoutVars>
      </dgm:prSet>
      <dgm:spPr/>
    </dgm:pt>
    <dgm:pt modelId="{BD5353A3-F275-4984-8AF4-21B626B57CA8}" type="pres">
      <dgm:prSet presAssocID="{F2C7F6B0-CAD8-4008-BD39-A4D14671A5A2}" presName="parTx1" presStyleLbl="node1" presStyleIdx="0" presStyleCnt="1" custScaleX="75428" custScaleY="63282" custLinFactNeighborX="-14973" custLinFactNeighborY="-12619"/>
      <dgm:spPr>
        <a:xfrm>
          <a:off x="1722291" y="2310365"/>
          <a:ext cx="3599969" cy="809999"/>
        </a:xfrm>
        <a:prstGeom prst="roundRect">
          <a:avLst/>
        </a:prstGeom>
      </dgm:spPr>
    </dgm:pt>
    <dgm:pt modelId="{DBA14215-7622-46BB-89F7-28ACC08FC450}" type="pres">
      <dgm:prSet presAssocID="{71991194-C34A-497C-A5F1-BFB602249B20}" presName="picture1" presStyleCnt="0"/>
      <dgm:spPr/>
    </dgm:pt>
    <dgm:pt modelId="{F2009FE4-F2F0-4358-9586-1989262B2855}" type="pres">
      <dgm:prSet presAssocID="{71991194-C34A-497C-A5F1-BFB602249B20}" presName="imageRepeatNode" presStyleLbl="fgImgPlace1" presStyleIdx="0" presStyleCnt="1" custScaleX="93223" custScaleY="93209"/>
      <dgm:spPr/>
    </dgm:pt>
  </dgm:ptLst>
  <dgm:cxnLst>
    <dgm:cxn modelId="{7E1616D0-9467-4298-B0EA-74D3E0B46BE8}" type="presOf" srcId="{F2C7F6B0-CAD8-4008-BD39-A4D14671A5A2}" destId="{BD5353A3-F275-4984-8AF4-21B626B57CA8}" srcOrd="0" destOrd="0" presId="urn:microsoft.com/office/officeart/2008/layout/AscendingPictureAccentProcess"/>
    <dgm:cxn modelId="{BC234ADC-4C1D-43DD-B642-251507E3BEF8}" type="presOf" srcId="{71991194-C34A-497C-A5F1-BFB602249B20}" destId="{F2009FE4-F2F0-4358-9586-1989262B2855}" srcOrd="0" destOrd="0" presId="urn:microsoft.com/office/officeart/2008/layout/AscendingPictureAccentProcess"/>
    <dgm:cxn modelId="{405519DF-9082-48C1-BF5C-50D2974F17C2}" type="presOf" srcId="{495BAA32-5B19-411A-B78D-9FEFD24173E5}" destId="{AC7A7DE5-BF15-4349-B7D9-FE66F2D6E4DA}" srcOrd="0" destOrd="0" presId="urn:microsoft.com/office/officeart/2008/layout/AscendingPictureAccentProcess"/>
    <dgm:cxn modelId="{112CDCE3-4170-48EE-A1FC-3D84E5978848}" srcId="{495BAA32-5B19-411A-B78D-9FEFD24173E5}" destId="{F2C7F6B0-CAD8-4008-BD39-A4D14671A5A2}" srcOrd="0" destOrd="0" parTransId="{C1EC0E28-A312-4189-B864-FD50E1CEE1A4}" sibTransId="{71991194-C34A-497C-A5F1-BFB602249B20}"/>
    <dgm:cxn modelId="{09FBF9A7-F777-48D3-A5B1-A80A18810942}" type="presParOf" srcId="{AC7A7DE5-BF15-4349-B7D9-FE66F2D6E4DA}" destId="{BD5353A3-F275-4984-8AF4-21B626B57CA8}" srcOrd="0" destOrd="0" presId="urn:microsoft.com/office/officeart/2008/layout/AscendingPictureAccentProcess"/>
    <dgm:cxn modelId="{FF48D646-611B-4255-92FA-F159EF4EED1C}" type="presParOf" srcId="{AC7A7DE5-BF15-4349-B7D9-FE66F2D6E4DA}" destId="{DBA14215-7622-46BB-89F7-28ACC08FC450}" srcOrd="1" destOrd="0" presId="urn:microsoft.com/office/officeart/2008/layout/AscendingPictureAccentProcess"/>
    <dgm:cxn modelId="{96A32EBD-BEC4-4996-B57A-C0CF821E1633}" type="presParOf" srcId="{DBA14215-7622-46BB-89F7-28ACC08FC450}" destId="{F2009FE4-F2F0-4358-9586-1989262B2855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4B4F92-5E5D-492D-A845-72E1B480C0C8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accent1_2" csCatId="accent1" phldr="1"/>
      <dgm:spPr/>
    </dgm:pt>
    <dgm:pt modelId="{EB4CAD50-5BFB-4494-B29D-C49309D4C95E}">
      <dgm:prSet phldrT="[Text]" custT="1"/>
      <dgm:spPr>
        <a:solidFill>
          <a:srgbClr val="4A66AC">
            <a:lumMod val="60000"/>
            <a:lumOff val="40000"/>
            <a:alpha val="72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941936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>
              <a:solidFill>
                <a:prstClr val="black"/>
              </a:solidFill>
              <a:latin typeface="Univers"/>
              <a:ea typeface="+mn-ea"/>
              <a:cs typeface="+mn-cs"/>
            </a:rPr>
            <a:t>Personalized</a:t>
          </a:r>
          <a:r>
            <a:rPr lang="de-DE" sz="2000" kern="1200" dirty="0">
              <a:solidFill>
                <a:prstClr val="black"/>
              </a:solidFill>
              <a:latin typeface="Univers"/>
              <a:ea typeface="+mn-ea"/>
              <a:cs typeface="+mn-cs"/>
            </a:rPr>
            <a:t> Marketing </a:t>
          </a:r>
          <a:endParaRPr lang="en-GB" sz="2000" kern="1200" dirty="0">
            <a:solidFill>
              <a:prstClr val="black"/>
            </a:solidFill>
            <a:latin typeface="Univers"/>
            <a:ea typeface="+mn-ea"/>
            <a:cs typeface="+mn-cs"/>
          </a:endParaRPr>
        </a:p>
      </dgm:t>
    </dgm:pt>
    <dgm:pt modelId="{21D92E80-60D5-45EE-8539-F8DD1B2A49CE}" type="parTrans" cxnId="{F747EB8C-28E8-4210-BD25-ED1DBE39A9B4}">
      <dgm:prSet/>
      <dgm:spPr/>
      <dgm:t>
        <a:bodyPr/>
        <a:lstStyle/>
        <a:p>
          <a:endParaRPr lang="en-GB"/>
        </a:p>
      </dgm:t>
    </dgm:pt>
    <dgm:pt modelId="{37442BB4-F9DA-411B-809C-DC3019D303D3}" type="sibTrans" cxnId="{F747EB8C-28E8-4210-BD25-ED1DBE39A9B4}">
      <dgm:prSet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  <dgm:t>
        <a:bodyPr/>
        <a:lstStyle/>
        <a:p>
          <a:endParaRPr lang="en-GB"/>
        </a:p>
      </dgm:t>
    </dgm:pt>
    <dgm:pt modelId="{744D0CA4-3898-4D0E-A228-A2444F76F149}" type="pres">
      <dgm:prSet presAssocID="{EE4B4F92-5E5D-492D-A845-72E1B480C0C8}" presName="Name0" presStyleCnt="0">
        <dgm:presLayoutVars>
          <dgm:chMax val="7"/>
          <dgm:chPref val="7"/>
          <dgm:dir/>
        </dgm:presLayoutVars>
      </dgm:prSet>
      <dgm:spPr/>
    </dgm:pt>
    <dgm:pt modelId="{08B4746E-902B-4E1C-B90F-7F46A02E94E1}" type="pres">
      <dgm:prSet presAssocID="{EB4CAD50-5BFB-4494-B29D-C49309D4C95E}" presName="parTx1" presStyleLbl="node1" presStyleIdx="0" presStyleCnt="1" custScaleX="84370" custScaleY="84822" custLinFactNeighborX="-9102" custLinFactNeighborY="-997"/>
      <dgm:spPr>
        <a:xfrm>
          <a:off x="1386134" y="2030776"/>
          <a:ext cx="3004172" cy="809997"/>
        </a:xfrm>
        <a:prstGeom prst="roundRect">
          <a:avLst/>
        </a:prstGeom>
      </dgm:spPr>
    </dgm:pt>
    <dgm:pt modelId="{311EA8C9-69F5-4DCA-A735-99971622CDF8}" type="pres">
      <dgm:prSet presAssocID="{37442BB4-F9DA-411B-809C-DC3019D303D3}" presName="picture1" presStyleCnt="0"/>
      <dgm:spPr/>
    </dgm:pt>
    <dgm:pt modelId="{49706C3A-FD2D-42E8-ADDA-C61E539FFC0B}" type="pres">
      <dgm:prSet presAssocID="{37442BB4-F9DA-411B-809C-DC3019D303D3}" presName="imageRepeatNode" presStyleLbl="fgImgPlace1" presStyleIdx="0" presStyleCnt="1" custScaleX="124955" custScaleY="124936"/>
      <dgm:spPr/>
    </dgm:pt>
  </dgm:ptLst>
  <dgm:cxnLst>
    <dgm:cxn modelId="{59D00341-8191-47B6-AB45-4E803EC171E6}" type="presOf" srcId="{EE4B4F92-5E5D-492D-A845-72E1B480C0C8}" destId="{744D0CA4-3898-4D0E-A228-A2444F76F149}" srcOrd="0" destOrd="0" presId="urn:microsoft.com/office/officeart/2008/layout/AscendingPictureAccentProcess"/>
    <dgm:cxn modelId="{F747EB8C-28E8-4210-BD25-ED1DBE39A9B4}" srcId="{EE4B4F92-5E5D-492D-A845-72E1B480C0C8}" destId="{EB4CAD50-5BFB-4494-B29D-C49309D4C95E}" srcOrd="0" destOrd="0" parTransId="{21D92E80-60D5-45EE-8539-F8DD1B2A49CE}" sibTransId="{37442BB4-F9DA-411B-809C-DC3019D303D3}"/>
    <dgm:cxn modelId="{18883DAA-A881-492A-9777-27B529B1B7DB}" type="presOf" srcId="{37442BB4-F9DA-411B-809C-DC3019D303D3}" destId="{49706C3A-FD2D-42E8-ADDA-C61E539FFC0B}" srcOrd="0" destOrd="0" presId="urn:microsoft.com/office/officeart/2008/layout/AscendingPictureAccentProcess"/>
    <dgm:cxn modelId="{6F1D9DAE-1A69-40C3-883C-69BBF0162D1A}" type="presOf" srcId="{EB4CAD50-5BFB-4494-B29D-C49309D4C95E}" destId="{08B4746E-902B-4E1C-B90F-7F46A02E94E1}" srcOrd="0" destOrd="0" presId="urn:microsoft.com/office/officeart/2008/layout/AscendingPictureAccentProcess"/>
    <dgm:cxn modelId="{6A2B0AF5-519E-4377-828F-A412B0FC6BFD}" type="presParOf" srcId="{744D0CA4-3898-4D0E-A228-A2444F76F149}" destId="{08B4746E-902B-4E1C-B90F-7F46A02E94E1}" srcOrd="0" destOrd="0" presId="urn:microsoft.com/office/officeart/2008/layout/AscendingPictureAccentProcess"/>
    <dgm:cxn modelId="{4FCE6DB6-CEF8-41C5-9314-7C1CFC76CA28}" type="presParOf" srcId="{744D0CA4-3898-4D0E-A228-A2444F76F149}" destId="{311EA8C9-69F5-4DCA-A735-99971622CDF8}" srcOrd="1" destOrd="0" presId="urn:microsoft.com/office/officeart/2008/layout/AscendingPictureAccentProcess"/>
    <dgm:cxn modelId="{C7A23650-BA56-41DF-A38E-1EA6F50E8723}" type="presParOf" srcId="{311EA8C9-69F5-4DCA-A735-99971622CDF8}" destId="{49706C3A-FD2D-42E8-ADDA-C61E539FFC0B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CFA4E-D3FF-4DA6-AC6B-A1D5E7A18F8E}">
      <dsp:nvSpPr>
        <dsp:cNvPr id="0" name=""/>
        <dsp:cNvSpPr/>
      </dsp:nvSpPr>
      <dsp:spPr>
        <a:xfrm>
          <a:off x="1569064" y="1908335"/>
          <a:ext cx="3588999" cy="810561"/>
        </a:xfrm>
        <a:prstGeom prst="roundRect">
          <a:avLst/>
        </a:prstGeom>
        <a:solidFill>
          <a:schemeClr val="accent1">
            <a:lumMod val="60000"/>
            <a:lumOff val="40000"/>
            <a:alpha val="7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1936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solidFill>
                <a:schemeClr val="tx1"/>
              </a:solidFill>
            </a:rPr>
            <a:t>TELSA  </a:t>
          </a:r>
          <a:r>
            <a:rPr lang="en-US" sz="2000" kern="1200" noProof="0" dirty="0">
              <a:solidFill>
                <a:schemeClr val="tx1"/>
              </a:solidFill>
            </a:rPr>
            <a:t>Autonomous</a:t>
          </a:r>
          <a:r>
            <a:rPr lang="de-DE" sz="2000" kern="1200" dirty="0">
              <a:solidFill>
                <a:schemeClr val="tx1"/>
              </a:solidFill>
            </a:rPr>
            <a:t> Car</a:t>
          </a:r>
          <a:endParaRPr lang="en-GB" sz="2000" kern="1200" dirty="0">
            <a:solidFill>
              <a:schemeClr val="tx1"/>
            </a:solidFill>
          </a:endParaRPr>
        </a:p>
      </dsp:txBody>
      <dsp:txXfrm>
        <a:off x="1608632" y="1947903"/>
        <a:ext cx="3509863" cy="731425"/>
      </dsp:txXfrm>
    </dsp:sp>
    <dsp:sp modelId="{7E45A230-4A3C-4180-9069-73288B062064}">
      <dsp:nvSpPr>
        <dsp:cNvPr id="0" name=""/>
        <dsp:cNvSpPr/>
      </dsp:nvSpPr>
      <dsp:spPr>
        <a:xfrm>
          <a:off x="468295" y="647343"/>
          <a:ext cx="2063173" cy="206348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23478-7253-4299-BAA6-B684CB5D2EFB}">
      <dsp:nvSpPr>
        <dsp:cNvPr id="0" name=""/>
        <dsp:cNvSpPr/>
      </dsp:nvSpPr>
      <dsp:spPr>
        <a:xfrm>
          <a:off x="1094805" y="1326086"/>
          <a:ext cx="2871836" cy="810001"/>
        </a:xfrm>
        <a:prstGeom prst="roundRect">
          <a:avLst/>
        </a:prstGeom>
        <a:solidFill>
          <a:srgbClr val="4A66AC">
            <a:lumMod val="60000"/>
            <a:lumOff val="40000"/>
            <a:alpha val="72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1936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solidFill>
                <a:prstClr val="black"/>
              </a:solidFill>
              <a:latin typeface="Univers"/>
              <a:ea typeface="+mn-ea"/>
              <a:cs typeface="+mn-cs"/>
            </a:rPr>
            <a:t>Police Robot</a:t>
          </a:r>
          <a:endParaRPr lang="en-GB" sz="2000" kern="1200" dirty="0">
            <a:solidFill>
              <a:prstClr val="black"/>
            </a:solidFill>
            <a:latin typeface="Univers"/>
            <a:ea typeface="+mn-ea"/>
            <a:cs typeface="+mn-cs"/>
          </a:endParaRPr>
        </a:p>
      </dsp:txBody>
      <dsp:txXfrm>
        <a:off x="1134346" y="1365627"/>
        <a:ext cx="2792754" cy="730919"/>
      </dsp:txXfrm>
    </dsp:sp>
    <dsp:sp modelId="{210F1C74-EA89-4937-A03D-363EF93ECCEE}">
      <dsp:nvSpPr>
        <dsp:cNvPr id="0" name=""/>
        <dsp:cNvSpPr/>
      </dsp:nvSpPr>
      <dsp:spPr>
        <a:xfrm>
          <a:off x="-19549" y="92127"/>
          <a:ext cx="2062796" cy="20628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353A3-F275-4984-8AF4-21B626B57CA8}">
      <dsp:nvSpPr>
        <dsp:cNvPr id="0" name=""/>
        <dsp:cNvSpPr/>
      </dsp:nvSpPr>
      <dsp:spPr>
        <a:xfrm>
          <a:off x="1722291" y="2310365"/>
          <a:ext cx="3599969" cy="809999"/>
        </a:xfrm>
        <a:prstGeom prst="roundRect">
          <a:avLst/>
        </a:prstGeom>
        <a:solidFill>
          <a:srgbClr val="4A66AC">
            <a:lumMod val="60000"/>
            <a:lumOff val="40000"/>
            <a:alpha val="72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1936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solidFill>
                <a:prstClr val="black"/>
              </a:solidFill>
              <a:latin typeface="Univers"/>
              <a:ea typeface="+mn-ea"/>
              <a:cs typeface="+mn-cs"/>
            </a:rPr>
            <a:t>Face Recognition</a:t>
          </a:r>
          <a:endParaRPr lang="en-GB" sz="2000" kern="1200" dirty="0">
            <a:solidFill>
              <a:prstClr val="black"/>
            </a:solidFill>
            <a:latin typeface="Univers"/>
            <a:ea typeface="+mn-ea"/>
            <a:cs typeface="+mn-cs"/>
          </a:endParaRPr>
        </a:p>
      </dsp:txBody>
      <dsp:txXfrm>
        <a:off x="1761832" y="2349906"/>
        <a:ext cx="3520887" cy="730917"/>
      </dsp:txXfrm>
    </dsp:sp>
    <dsp:sp modelId="{F2009FE4-F2F0-4358-9586-1989262B2855}">
      <dsp:nvSpPr>
        <dsp:cNvPr id="0" name=""/>
        <dsp:cNvSpPr/>
      </dsp:nvSpPr>
      <dsp:spPr>
        <a:xfrm>
          <a:off x="602044" y="1057449"/>
          <a:ext cx="2062795" cy="206279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B4746E-902B-4E1C-B90F-7F46A02E94E1}">
      <dsp:nvSpPr>
        <dsp:cNvPr id="0" name=""/>
        <dsp:cNvSpPr/>
      </dsp:nvSpPr>
      <dsp:spPr>
        <a:xfrm>
          <a:off x="1386134" y="2030776"/>
          <a:ext cx="3004172" cy="809997"/>
        </a:xfrm>
        <a:prstGeom prst="roundRect">
          <a:avLst/>
        </a:prstGeom>
        <a:solidFill>
          <a:srgbClr val="4A66AC">
            <a:lumMod val="60000"/>
            <a:lumOff val="40000"/>
            <a:alpha val="72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1936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>
              <a:solidFill>
                <a:prstClr val="black"/>
              </a:solidFill>
              <a:latin typeface="Univers"/>
              <a:ea typeface="+mn-ea"/>
              <a:cs typeface="+mn-cs"/>
            </a:rPr>
            <a:t>Personalized</a:t>
          </a:r>
          <a:r>
            <a:rPr lang="de-DE" sz="2000" kern="1200" dirty="0">
              <a:solidFill>
                <a:prstClr val="black"/>
              </a:solidFill>
              <a:latin typeface="Univers"/>
              <a:ea typeface="+mn-ea"/>
              <a:cs typeface="+mn-cs"/>
            </a:rPr>
            <a:t> Marketing </a:t>
          </a:r>
          <a:endParaRPr lang="en-GB" sz="2000" kern="1200" dirty="0">
            <a:solidFill>
              <a:prstClr val="black"/>
            </a:solidFill>
            <a:latin typeface="Univers"/>
            <a:ea typeface="+mn-ea"/>
            <a:cs typeface="+mn-cs"/>
          </a:endParaRPr>
        </a:p>
      </dsp:txBody>
      <dsp:txXfrm>
        <a:off x="1425675" y="2070317"/>
        <a:ext cx="2925090" cy="730915"/>
      </dsp:txXfrm>
    </dsp:sp>
    <dsp:sp modelId="{49706C3A-FD2D-42E8-ADDA-C61E539FFC0B}">
      <dsp:nvSpPr>
        <dsp:cNvPr id="0" name=""/>
        <dsp:cNvSpPr/>
      </dsp:nvSpPr>
      <dsp:spPr>
        <a:xfrm>
          <a:off x="238597" y="825976"/>
          <a:ext cx="2062800" cy="206279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54BE0-0FA2-4ECC-BC4D-68D00BCC98F8}" type="datetimeFigureOut">
              <a:rPr lang="en-GB" smtClean="0"/>
              <a:t>09/07/2020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32914-902F-47D6-A125-E79B1969113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3319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32914-902F-47D6-A125-E79B1969113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68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32914-902F-47D6-A125-E79B1969113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478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 flipH="1">
            <a:off x="0" y="825623"/>
            <a:ext cx="8037991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69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29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961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9246"/>
            <a:ext cx="10515600" cy="662780"/>
          </a:xfrm>
        </p:spPr>
        <p:txBody>
          <a:bodyPr anchor="t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3951"/>
            <a:ext cx="10515600" cy="5053012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 flipH="1">
            <a:off x="-1" y="980281"/>
            <a:ext cx="10080000" cy="0"/>
          </a:xfrm>
          <a:prstGeom prst="line">
            <a:avLst/>
          </a:prstGeom>
          <a:ln w="25400" cap="sq">
            <a:gradFill flip="none" rotWithShape="1">
              <a:gsLst>
                <a:gs pos="24000">
                  <a:srgbClr val="CB96DA"/>
                </a:gs>
                <a:gs pos="0">
                  <a:schemeClr val="accent3">
                    <a:lumMod val="60000"/>
                    <a:lumOff val="40000"/>
                  </a:schemeClr>
                </a:gs>
                <a:gs pos="47000">
                  <a:srgbClr val="F18FDE"/>
                </a:gs>
                <a:gs pos="74000">
                  <a:srgbClr val="A88ECB"/>
                </a:gs>
                <a:gs pos="100000">
                  <a:schemeClr val="accent2">
                    <a:lumMod val="37000"/>
                    <a:lumOff val="63000"/>
                  </a:schemeClr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35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003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8451"/>
            <a:ext cx="10515600" cy="662400"/>
          </a:xfrm>
        </p:spPr>
        <p:txBody>
          <a:bodyPr anchor="t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23200"/>
            <a:ext cx="5181600" cy="506253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23200"/>
            <a:ext cx="5181600" cy="506253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 flipH="1" flipV="1">
            <a:off x="-1" y="979200"/>
            <a:ext cx="10080000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649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522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17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536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037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140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7/9/2020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66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76" r:id="rId6"/>
    <p:sldLayoutId id="2147483672" r:id="rId7"/>
    <p:sldLayoutId id="2147483673" r:id="rId8"/>
    <p:sldLayoutId id="2147483674" r:id="rId9"/>
    <p:sldLayoutId id="2147483675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18.svg"/><Relationship Id="rId7" Type="http://schemas.openxmlformats.org/officeDocument/2006/relationships/image" Target="../media/image7.png"/><Relationship Id="rId12" Type="http://schemas.openxmlformats.org/officeDocument/2006/relationships/image" Target="../media/image19.svg"/><Relationship Id="rId2" Type="http://schemas.openxmlformats.org/officeDocument/2006/relationships/image" Target="../media/image2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20.sv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5.svg"/><Relationship Id="rId21" Type="http://schemas.openxmlformats.org/officeDocument/2006/relationships/diagramQuickStyle" Target="../diagrams/quickStyle4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image" Target="../media/image4.png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3" Type="http://schemas.openxmlformats.org/officeDocument/2006/relationships/image" Target="../media/image5.sv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18.svg"/><Relationship Id="rId7" Type="http://schemas.openxmlformats.org/officeDocument/2006/relationships/image" Target="../media/image7.png"/><Relationship Id="rId12" Type="http://schemas.openxmlformats.org/officeDocument/2006/relationships/image" Target="../media/image19.svg"/><Relationship Id="rId2" Type="http://schemas.openxmlformats.org/officeDocument/2006/relationships/image" Target="../media/image2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20.sv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13.png"/><Relationship Id="rId3" Type="http://schemas.openxmlformats.org/officeDocument/2006/relationships/image" Target="../media/image18.svg"/><Relationship Id="rId7" Type="http://schemas.openxmlformats.org/officeDocument/2006/relationships/image" Target="../media/image7.png"/><Relationship Id="rId12" Type="http://schemas.openxmlformats.org/officeDocument/2006/relationships/image" Target="../media/image19.svg"/><Relationship Id="rId2" Type="http://schemas.openxmlformats.org/officeDocument/2006/relationships/image" Target="../media/image2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20.sv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13.png"/><Relationship Id="rId3" Type="http://schemas.openxmlformats.org/officeDocument/2006/relationships/image" Target="../media/image18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20.svg"/><Relationship Id="rId15" Type="http://schemas.openxmlformats.org/officeDocument/2006/relationships/image" Target="../media/image15.png"/><Relationship Id="rId10" Type="http://schemas.openxmlformats.org/officeDocument/2006/relationships/image" Target="../media/image54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gif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1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1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7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13.png"/><Relationship Id="rId3" Type="http://schemas.openxmlformats.org/officeDocument/2006/relationships/image" Target="../media/image18.svg"/><Relationship Id="rId7" Type="http://schemas.openxmlformats.org/officeDocument/2006/relationships/image" Target="../media/image7.png"/><Relationship Id="rId12" Type="http://schemas.openxmlformats.org/officeDocument/2006/relationships/image" Target="../media/image19.svg"/><Relationship Id="rId2" Type="http://schemas.openxmlformats.org/officeDocument/2006/relationships/image" Target="../media/image2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20.svg"/><Relationship Id="rId15" Type="http://schemas.openxmlformats.org/officeDocument/2006/relationships/image" Target="../media/image15.png"/><Relationship Id="rId10" Type="http://schemas.openxmlformats.org/officeDocument/2006/relationships/image" Target="../media/image54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7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13.png"/><Relationship Id="rId3" Type="http://schemas.openxmlformats.org/officeDocument/2006/relationships/image" Target="../media/image18.svg"/><Relationship Id="rId7" Type="http://schemas.openxmlformats.org/officeDocument/2006/relationships/image" Target="../media/image7.png"/><Relationship Id="rId12" Type="http://schemas.openxmlformats.org/officeDocument/2006/relationships/image" Target="../media/image19.svg"/><Relationship Id="rId2" Type="http://schemas.openxmlformats.org/officeDocument/2006/relationships/image" Target="../media/image2.png"/><Relationship Id="rId16" Type="http://schemas.openxmlformats.org/officeDocument/2006/relationships/image" Target="../media/image7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20.svg"/><Relationship Id="rId15" Type="http://schemas.openxmlformats.org/officeDocument/2006/relationships/image" Target="../media/image15.png"/><Relationship Id="rId10" Type="http://schemas.openxmlformats.org/officeDocument/2006/relationships/image" Target="../media/image54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7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8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ision-systems.com/non-factory/article/16751068/robot-officially-joins-police-force-in-dubai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18.svg"/><Relationship Id="rId7" Type="http://schemas.openxmlformats.org/officeDocument/2006/relationships/image" Target="../media/image7.png"/><Relationship Id="rId12" Type="http://schemas.openxmlformats.org/officeDocument/2006/relationships/image" Target="../media/image19.svg"/><Relationship Id="rId2" Type="http://schemas.openxmlformats.org/officeDocument/2006/relationships/image" Target="../media/image2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FF030B-3F33-474F-A1A5-4D7B2D8DBA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32" r="-1" b="15849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A1C46D7-1F10-43C4-A253-E27D5E4FD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62224"/>
            <a:ext cx="9144000" cy="1742105"/>
          </a:xfrm>
          <a:solidFill>
            <a:schemeClr val="accent1">
              <a:alpha val="26000"/>
            </a:schemeClr>
          </a:solidFill>
        </p:spPr>
        <p:txBody>
          <a:bodyPr>
            <a:normAutofit fontScale="90000"/>
          </a:bodyPr>
          <a:lstStyle/>
          <a:p>
            <a:pPr algn="ctr"/>
            <a:b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Smart Systems</a:t>
            </a:r>
            <a:b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Convolutional</a:t>
            </a:r>
            <a:r>
              <a:rPr lang="de-DE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de-DE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Networks</a:t>
            </a:r>
            <a:endParaRPr lang="en-GB" sz="4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31F739-77B2-482F-BB93-7CE50B43FD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36465"/>
            <a:ext cx="9144000" cy="646785"/>
          </a:xfrm>
          <a:solidFill>
            <a:schemeClr val="accent1">
              <a:alpha val="12000"/>
            </a:schemeClr>
          </a:solidFill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by Marius Landmann and Anna Dodik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9th of July 2020</a:t>
            </a:r>
          </a:p>
        </p:txBody>
      </p:sp>
    </p:spTree>
    <p:extLst>
      <p:ext uri="{BB962C8B-B14F-4D97-AF65-F5344CB8AC3E}">
        <p14:creationId xmlns:p14="http://schemas.microsoft.com/office/powerpoint/2010/main" val="1573045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hteck 70">
            <a:extLst>
              <a:ext uri="{FF2B5EF4-FFF2-40B4-BE49-F238E27FC236}">
                <a16:creationId xmlns:a16="http://schemas.microsoft.com/office/drawing/2014/main" id="{90BE0073-4DED-4963-93C7-9046F4EC20D4}"/>
              </a:ext>
            </a:extLst>
          </p:cNvPr>
          <p:cNvSpPr/>
          <p:nvPr/>
        </p:nvSpPr>
        <p:spPr>
          <a:xfrm>
            <a:off x="0" y="1003993"/>
            <a:ext cx="12192000" cy="1162156"/>
          </a:xfrm>
          <a:prstGeom prst="rect">
            <a:avLst/>
          </a:prstGeom>
          <a:solidFill>
            <a:schemeClr val="accent1">
              <a:lumMod val="60000"/>
              <a:lumOff val="40000"/>
              <a:alpha val="4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material</a:t>
            </a:r>
          </a:p>
        </p:txBody>
      </p:sp>
      <p:pic>
        <p:nvPicPr>
          <p:cNvPr id="6" name="Grafik 5" descr="Bücher im Regal">
            <a:extLst>
              <a:ext uri="{FF2B5EF4-FFF2-40B4-BE49-F238E27FC236}">
                <a16:creationId xmlns:a16="http://schemas.microsoft.com/office/drawing/2014/main" id="{E551BA59-FE16-494A-84D4-E3E5C92A7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19" y="248400"/>
            <a:ext cx="662781" cy="662781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0A9FA6B-AE73-4D03-9211-53CA194DA8AE}"/>
              </a:ext>
            </a:extLst>
          </p:cNvPr>
          <p:cNvSpPr/>
          <p:nvPr/>
        </p:nvSpPr>
        <p:spPr>
          <a:xfrm>
            <a:off x="523645" y="1216479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Practice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6607D70-BC80-4BF0-9854-9ECCFB01D115}"/>
              </a:ext>
            </a:extLst>
          </p:cNvPr>
          <p:cNvSpPr/>
          <p:nvPr/>
        </p:nvSpPr>
        <p:spPr>
          <a:xfrm>
            <a:off x="7742885" y="1215743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  <a:alpha val="41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Task with explanation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871AA1D3-9519-4024-AD5A-E8E1F0BB432D}"/>
              </a:ext>
            </a:extLst>
          </p:cNvPr>
          <p:cNvSpPr/>
          <p:nvPr/>
        </p:nvSpPr>
        <p:spPr>
          <a:xfrm>
            <a:off x="4133265" y="1215743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  <a:alpha val="41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Learning objective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6C4799B-B9F9-416C-8871-86474B66100E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2677172" y="1547133"/>
            <a:ext cx="1456093" cy="7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DAAD2580-4E31-4FEB-848B-32D462412824}"/>
              </a:ext>
            </a:extLst>
          </p:cNvPr>
          <p:cNvSpPr/>
          <p:nvPr/>
        </p:nvSpPr>
        <p:spPr>
          <a:xfrm>
            <a:off x="523645" y="2869668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40000"/>
              <a:lumOff val="60000"/>
              <a:alpha val="83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5C08D137-F4B7-4CD2-B252-8A76ACF91FC2}"/>
              </a:ext>
            </a:extLst>
          </p:cNvPr>
          <p:cNvSpPr/>
          <p:nvPr/>
        </p:nvSpPr>
        <p:spPr>
          <a:xfrm>
            <a:off x="523645" y="4006607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40000"/>
              <a:lumOff val="60000"/>
              <a:alpha val="83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Software set up</a:t>
            </a:r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824B4D30-4015-4211-B68F-BB90ED782724}"/>
              </a:ext>
            </a:extLst>
          </p:cNvPr>
          <p:cNvSpPr/>
          <p:nvPr/>
        </p:nvSpPr>
        <p:spPr>
          <a:xfrm>
            <a:off x="523645" y="5143546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40000"/>
              <a:lumOff val="60000"/>
              <a:alpha val="83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 creation</a:t>
            </a:r>
          </a:p>
        </p:txBody>
      </p: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C1DA4A1F-4E81-4E40-8C8E-E25995B1AEFA}"/>
              </a:ext>
            </a:extLst>
          </p:cNvPr>
          <p:cNvSpPr/>
          <p:nvPr/>
        </p:nvSpPr>
        <p:spPr>
          <a:xfrm>
            <a:off x="4133265" y="2871356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40000"/>
              <a:lumOff val="60000"/>
              <a:alpha val="83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 creation</a:t>
            </a:r>
          </a:p>
        </p:txBody>
      </p:sp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837D4444-21E2-4890-ADE3-5A61C2B665EC}"/>
              </a:ext>
            </a:extLst>
          </p:cNvPr>
          <p:cNvSpPr/>
          <p:nvPr/>
        </p:nvSpPr>
        <p:spPr>
          <a:xfrm>
            <a:off x="4133264" y="4006608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40000"/>
              <a:lumOff val="60000"/>
              <a:alpha val="83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Truck project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11AFC946-2461-4A82-8CFB-9EBBE8F226FB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6286792" y="1547133"/>
            <a:ext cx="145609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2ECCC51C-7416-4D08-A1B9-E910E89CF265}"/>
              </a:ext>
            </a:extLst>
          </p:cNvPr>
          <p:cNvCxnSpPr>
            <a:cxnSpLocks/>
          </p:cNvCxnSpPr>
          <p:nvPr/>
        </p:nvCxnSpPr>
        <p:spPr>
          <a:xfrm>
            <a:off x="0" y="2175029"/>
            <a:ext cx="10099129" cy="0"/>
          </a:xfrm>
          <a:prstGeom prst="line">
            <a:avLst/>
          </a:prstGeom>
          <a:ln w="28575"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73000">
                  <a:srgbClr val="A88ECB"/>
                </a:gs>
                <a:gs pos="25000">
                  <a:srgbClr val="CB96DA"/>
                </a:gs>
                <a:gs pos="49000">
                  <a:srgbClr val="F18FDE"/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Verbinder: gewinkelt 55">
            <a:extLst>
              <a:ext uri="{FF2B5EF4-FFF2-40B4-BE49-F238E27FC236}">
                <a16:creationId xmlns:a16="http://schemas.microsoft.com/office/drawing/2014/main" id="{A2775A4D-2F11-4A25-B5AF-3E77C672854D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 rot="5400000" flipH="1" flipV="1">
            <a:off x="1937734" y="2534031"/>
            <a:ext cx="2934970" cy="3609620"/>
          </a:xfrm>
          <a:prstGeom prst="bentConnector5">
            <a:avLst>
              <a:gd name="adj1" fmla="val -7789"/>
              <a:gd name="adj2" fmla="val 50000"/>
              <a:gd name="adj3" fmla="val 107789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9A656E72-D563-4435-BB52-EEC81A3063FA}"/>
              </a:ext>
            </a:extLst>
          </p:cNvPr>
          <p:cNvSpPr/>
          <p:nvPr/>
        </p:nvSpPr>
        <p:spPr>
          <a:xfrm>
            <a:off x="4133264" y="5141860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40000"/>
              <a:lumOff val="60000"/>
              <a:alpha val="83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set creation </a:t>
            </a: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1BD87F47-06EE-4826-AEEE-C9682E1092D0}"/>
              </a:ext>
            </a:extLst>
          </p:cNvPr>
          <p:cNvSpPr/>
          <p:nvPr/>
        </p:nvSpPr>
        <p:spPr>
          <a:xfrm>
            <a:off x="7742881" y="2869667"/>
            <a:ext cx="2153527" cy="662400"/>
          </a:xfrm>
          <a:prstGeom prst="roundRect">
            <a:avLst>
              <a:gd name="adj" fmla="val 6262"/>
            </a:avLst>
          </a:prstGeom>
          <a:solidFill>
            <a:schemeClr val="accent1">
              <a:lumMod val="40000"/>
              <a:lumOff val="60000"/>
              <a:alpha val="83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 for traffic light detection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C5768DC-1368-4899-A44E-3A8CB1BC7C4B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>
            <a:off x="1600409" y="3532448"/>
            <a:ext cx="0" cy="4741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95F75D2-EF68-4296-BAD3-CABAC86AEEDD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1600409" y="4669387"/>
            <a:ext cx="0" cy="4741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D510184-2895-443E-8426-1C69A5BB86AE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flipH="1">
            <a:off x="5210028" y="3534136"/>
            <a:ext cx="1" cy="4724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14E09CB6-7CCA-40C3-89BC-F542D5FE32DC}"/>
              </a:ext>
            </a:extLst>
          </p:cNvPr>
          <p:cNvCxnSpPr>
            <a:cxnSpLocks/>
            <a:stCxn id="41" idx="2"/>
            <a:endCxn id="30" idx="0"/>
          </p:cNvCxnSpPr>
          <p:nvPr/>
        </p:nvCxnSpPr>
        <p:spPr>
          <a:xfrm>
            <a:off x="5210028" y="4669388"/>
            <a:ext cx="0" cy="4724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719E30DA-44B2-4872-A910-67812380A128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rot="5400000" flipH="1" flipV="1">
            <a:off x="5547349" y="2532345"/>
            <a:ext cx="2934973" cy="3609617"/>
          </a:xfrm>
          <a:prstGeom prst="bentConnector5">
            <a:avLst>
              <a:gd name="adj1" fmla="val -7789"/>
              <a:gd name="adj2" fmla="val 50000"/>
              <a:gd name="adj3" fmla="val 107789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268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A12CF8-77FE-44DE-9B11-614A57C15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Content</a:t>
            </a:r>
            <a:endParaRPr lang="en-GB" dirty="0"/>
          </a:p>
        </p:txBody>
      </p:sp>
      <p:pic>
        <p:nvPicPr>
          <p:cNvPr id="12" name="Inhaltsplatzhalter 3" descr="Prüfliste">
            <a:extLst>
              <a:ext uri="{FF2B5EF4-FFF2-40B4-BE49-F238E27FC236}">
                <a16:creationId xmlns:a16="http://schemas.microsoft.com/office/drawing/2014/main" id="{A5EA9981-8923-410C-97AD-B970245477D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297" y="1143880"/>
            <a:ext cx="662781" cy="662781"/>
          </a:xfrm>
          <a:prstGeom prst="rect">
            <a:avLst/>
          </a:prstGeom>
        </p:spPr>
      </p:pic>
      <p:pic>
        <p:nvPicPr>
          <p:cNvPr id="13" name="Grafik 12" descr="Person mit Idee">
            <a:extLst>
              <a:ext uri="{FF2B5EF4-FFF2-40B4-BE49-F238E27FC236}">
                <a16:creationId xmlns:a16="http://schemas.microsoft.com/office/drawing/2014/main" id="{A3C39A9D-0687-4C08-BA57-3694F143A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9516" y="2539336"/>
            <a:ext cx="662781" cy="66278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EC4C555-9A3C-4A7A-B007-131722031E9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343" y="3310385"/>
            <a:ext cx="493633" cy="493633"/>
          </a:xfrm>
          <a:prstGeom prst="rect">
            <a:avLst/>
          </a:prstGeom>
        </p:spPr>
      </p:pic>
      <p:pic>
        <p:nvPicPr>
          <p:cNvPr id="15" name="Grafik 14" descr="Glühbirne und Zahnrad">
            <a:extLst>
              <a:ext uri="{FF2B5EF4-FFF2-40B4-BE49-F238E27FC236}">
                <a16:creationId xmlns:a16="http://schemas.microsoft.com/office/drawing/2014/main" id="{8E52ABF0-C02C-495C-8F88-8FCB181FF61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78074" y="3876774"/>
            <a:ext cx="662781" cy="662781"/>
          </a:xfrm>
          <a:prstGeom prst="rect">
            <a:avLst/>
          </a:prstGeom>
        </p:spPr>
      </p:pic>
      <p:pic>
        <p:nvPicPr>
          <p:cNvPr id="16" name="Grafik 15" descr="Netzwerk">
            <a:extLst>
              <a:ext uri="{FF2B5EF4-FFF2-40B4-BE49-F238E27FC236}">
                <a16:creationId xmlns:a16="http://schemas.microsoft.com/office/drawing/2014/main" id="{ADD65542-967D-4C1C-BA2E-45DEEAA4DD0F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50456" y="4612311"/>
            <a:ext cx="662781" cy="662781"/>
          </a:xfrm>
          <a:prstGeom prst="rect">
            <a:avLst/>
          </a:prstGeom>
        </p:spPr>
      </p:pic>
      <p:pic>
        <p:nvPicPr>
          <p:cNvPr id="17" name="Grafik 16" descr="Bücher im Regal">
            <a:extLst>
              <a:ext uri="{FF2B5EF4-FFF2-40B4-BE49-F238E27FC236}">
                <a16:creationId xmlns:a16="http://schemas.microsoft.com/office/drawing/2014/main" id="{981CB35E-3147-44BE-AC82-C12A95E25D96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8" y="1884011"/>
            <a:ext cx="662781" cy="662781"/>
          </a:xfrm>
          <a:prstGeom prst="rect">
            <a:avLst/>
          </a:prstGeom>
        </p:spPr>
      </p:pic>
      <p:pic>
        <p:nvPicPr>
          <p:cNvPr id="18" name="Grafik 17" descr="Gantt-Diagramm">
            <a:extLst>
              <a:ext uri="{FF2B5EF4-FFF2-40B4-BE49-F238E27FC236}">
                <a16:creationId xmlns:a16="http://schemas.microsoft.com/office/drawing/2014/main" id="{F9EBCAE5-BE0D-46F4-8B19-E8334BD49E68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93897" y="5352442"/>
            <a:ext cx="662781" cy="662781"/>
          </a:xfrm>
          <a:prstGeom prst="rect">
            <a:avLst/>
          </a:prstGeom>
        </p:spPr>
      </p:pic>
      <p:pic>
        <p:nvPicPr>
          <p:cNvPr id="19" name="Grafik 18" descr="Teils sonnig">
            <a:extLst>
              <a:ext uri="{FF2B5EF4-FFF2-40B4-BE49-F238E27FC236}">
                <a16:creationId xmlns:a16="http://schemas.microsoft.com/office/drawing/2014/main" id="{266C5643-0B32-4B96-9D7E-E853CDE06B91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27230" y="6087978"/>
            <a:ext cx="662781" cy="662781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21B28AEE-5B0A-420B-BB90-E7520B402102}"/>
              </a:ext>
            </a:extLst>
          </p:cNvPr>
          <p:cNvSpPr txBox="1"/>
          <p:nvPr/>
        </p:nvSpPr>
        <p:spPr>
          <a:xfrm>
            <a:off x="824736" y="1294662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CNN Fundamentals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721B0BC-0F74-4C03-82DE-8013B875518E}"/>
              </a:ext>
            </a:extLst>
          </p:cNvPr>
          <p:cNvSpPr txBox="1"/>
          <p:nvPr/>
        </p:nvSpPr>
        <p:spPr>
          <a:xfrm>
            <a:off x="1862955" y="2689301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dirty="0"/>
              <a:t>State of the art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E2429AB-310B-4160-8009-968684D69FC9}"/>
              </a:ext>
            </a:extLst>
          </p:cNvPr>
          <p:cNvSpPr txBox="1"/>
          <p:nvPr/>
        </p:nvSpPr>
        <p:spPr>
          <a:xfrm>
            <a:off x="2332708" y="3367196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GitHub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4D52A27-2ABA-4DF6-BA15-714D23F15C85}"/>
              </a:ext>
            </a:extLst>
          </p:cNvPr>
          <p:cNvSpPr txBox="1"/>
          <p:nvPr/>
        </p:nvSpPr>
        <p:spPr>
          <a:xfrm>
            <a:off x="2716754" y="4017785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Google Collaboratory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D4934F9-98DC-4508-ABDD-170D5A8A4800}"/>
              </a:ext>
            </a:extLst>
          </p:cNvPr>
          <p:cNvSpPr txBox="1"/>
          <p:nvPr/>
        </p:nvSpPr>
        <p:spPr>
          <a:xfrm>
            <a:off x="3222115" y="4753322"/>
            <a:ext cx="31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Implementation of a CNN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674E9A5-FBFD-4925-820F-836FF0FE66DA}"/>
              </a:ext>
            </a:extLst>
          </p:cNvPr>
          <p:cNvSpPr txBox="1"/>
          <p:nvPr/>
        </p:nvSpPr>
        <p:spPr>
          <a:xfrm>
            <a:off x="1397500" y="2029172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Training material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421993C-A285-4919-AE19-49D64728B9E8}"/>
              </a:ext>
            </a:extLst>
          </p:cNvPr>
          <p:cNvSpPr txBox="1"/>
          <p:nvPr/>
        </p:nvSpPr>
        <p:spPr>
          <a:xfrm>
            <a:off x="3838717" y="5494012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Our project plan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C8EE448-4D55-4C90-94CC-F98B4578E97F}"/>
              </a:ext>
            </a:extLst>
          </p:cNvPr>
          <p:cNvSpPr txBox="1"/>
          <p:nvPr/>
        </p:nvSpPr>
        <p:spPr>
          <a:xfrm>
            <a:off x="4496547" y="6234702"/>
            <a:ext cx="426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Our achieved goals and experience</a:t>
            </a:r>
          </a:p>
        </p:txBody>
      </p:sp>
      <p:sp>
        <p:nvSpPr>
          <p:cNvPr id="8" name="Gleichschenkliges Dreieck 7">
            <a:extLst>
              <a:ext uri="{FF2B5EF4-FFF2-40B4-BE49-F238E27FC236}">
                <a16:creationId xmlns:a16="http://schemas.microsoft.com/office/drawing/2014/main" id="{C8B9841A-E2E9-4299-B93D-D501D55FF4FD}"/>
              </a:ext>
            </a:extLst>
          </p:cNvPr>
          <p:cNvSpPr/>
          <p:nvPr/>
        </p:nvSpPr>
        <p:spPr>
          <a:xfrm>
            <a:off x="-2131" y="1594269"/>
            <a:ext cx="3622825" cy="5263731"/>
          </a:xfrm>
          <a:prstGeom prst="triangle">
            <a:avLst>
              <a:gd name="adj" fmla="val 0"/>
            </a:avLst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93E7E37-7507-40DC-A3D9-E896D4EF50CE}"/>
              </a:ext>
            </a:extLst>
          </p:cNvPr>
          <p:cNvSpPr txBox="1"/>
          <p:nvPr/>
        </p:nvSpPr>
        <p:spPr>
          <a:xfrm>
            <a:off x="2082116" y="3652869"/>
            <a:ext cx="381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75000"/>
                  </a:schemeClr>
                </a:solidFill>
              </a:rPr>
              <a:t>[1]</a:t>
            </a:r>
            <a:endParaRPr lang="en-GB" sz="105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260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 of the art – Literature research</a:t>
            </a:r>
            <a:br>
              <a:rPr lang="en-US" dirty="0"/>
            </a:br>
            <a:endParaRPr lang="en-GB" dirty="0"/>
          </a:p>
        </p:txBody>
      </p:sp>
      <p:pic>
        <p:nvPicPr>
          <p:cNvPr id="5" name="Grafik 4" descr="Person mit Idee">
            <a:extLst>
              <a:ext uri="{FF2B5EF4-FFF2-40B4-BE49-F238E27FC236}">
                <a16:creationId xmlns:a16="http://schemas.microsoft.com/office/drawing/2014/main" id="{B552258E-1579-4106-A458-3F2B0410D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19" y="248400"/>
            <a:ext cx="662781" cy="662781"/>
          </a:xfrm>
          <a:prstGeom prst="rect">
            <a:avLst/>
          </a:prstGeom>
        </p:spPr>
      </p:pic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E6C68338-8E76-4280-8D54-3580B953B0B5}"/>
              </a:ext>
            </a:extLst>
          </p:cNvPr>
          <p:cNvSpPr/>
          <p:nvPr/>
        </p:nvSpPr>
        <p:spPr>
          <a:xfrm>
            <a:off x="971550" y="1219200"/>
            <a:ext cx="3204000" cy="81232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Faster</a:t>
            </a:r>
            <a:r>
              <a:rPr lang="de-DE" dirty="0">
                <a:solidFill>
                  <a:schemeClr val="tx1"/>
                </a:solidFill>
              </a:rPr>
              <a:t> R-CNN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4DA0214A-D461-45A0-A15C-768FD7B057AC}"/>
              </a:ext>
            </a:extLst>
          </p:cNvPr>
          <p:cNvSpPr/>
          <p:nvPr/>
        </p:nvSpPr>
        <p:spPr>
          <a:xfrm>
            <a:off x="4494000" y="1219200"/>
            <a:ext cx="3204000" cy="81232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BLOB detection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5C52BE61-050B-4FDF-BBDB-4438CA2955BB}"/>
              </a:ext>
            </a:extLst>
          </p:cNvPr>
          <p:cNvSpPr/>
          <p:nvPr/>
        </p:nvSpPr>
        <p:spPr>
          <a:xfrm>
            <a:off x="8016450" y="1219200"/>
            <a:ext cx="3204000" cy="81232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Image c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ropping</a:t>
            </a:r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3FCCCC62-EAB0-4274-BE3B-2A8A8CA0585E}"/>
              </a:ext>
            </a:extLst>
          </p:cNvPr>
          <p:cNvSpPr/>
          <p:nvPr/>
        </p:nvSpPr>
        <p:spPr>
          <a:xfrm>
            <a:off x="971550" y="2162174"/>
            <a:ext cx="3204000" cy="4267199"/>
          </a:xfrm>
          <a:prstGeom prst="roundRect">
            <a:avLst>
              <a:gd name="adj" fmla="val 6262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4000" indent="-1440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AB6979DC-90E0-42D1-988A-92DCEAA59BBE}"/>
              </a:ext>
            </a:extLst>
          </p:cNvPr>
          <p:cNvSpPr/>
          <p:nvPr/>
        </p:nvSpPr>
        <p:spPr>
          <a:xfrm>
            <a:off x="4494000" y="2162174"/>
            <a:ext cx="3204000" cy="4267199"/>
          </a:xfrm>
          <a:prstGeom prst="roundRect">
            <a:avLst>
              <a:gd name="adj" fmla="val 6262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4000" indent="-1440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80AC9106-B6B6-4A61-954B-3E111AC61AFB}"/>
              </a:ext>
            </a:extLst>
          </p:cNvPr>
          <p:cNvSpPr/>
          <p:nvPr/>
        </p:nvSpPr>
        <p:spPr>
          <a:xfrm>
            <a:off x="8016450" y="2162174"/>
            <a:ext cx="3204000" cy="4267199"/>
          </a:xfrm>
          <a:prstGeom prst="roundRect">
            <a:avLst>
              <a:gd name="adj" fmla="val 6262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1F0FDEA9-98FF-4276-9F8D-9F026189D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280" y="2288700"/>
            <a:ext cx="3067157" cy="2994776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B7A618F0-1F3A-4D8B-86EB-38715DE57FBB}"/>
              </a:ext>
            </a:extLst>
          </p:cNvPr>
          <p:cNvSpPr txBox="1"/>
          <p:nvPr/>
        </p:nvSpPr>
        <p:spPr>
          <a:xfrm>
            <a:off x="990280" y="5322754"/>
            <a:ext cx="28926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2">
                    <a:lumMod val="75000"/>
                  </a:schemeClr>
                </a:solidFill>
              </a:rPr>
              <a:t>[2]</a:t>
            </a:r>
            <a:endParaRPr lang="en-GB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16A8731C-0377-4733-9CF4-41E39EF6C16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789430" y="2313565"/>
            <a:ext cx="2613139" cy="2461760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2CB01643-4DF9-45B2-98AD-4F55BB6E2596}"/>
              </a:ext>
            </a:extLst>
          </p:cNvPr>
          <p:cNvSpPr txBox="1"/>
          <p:nvPr/>
        </p:nvSpPr>
        <p:spPr>
          <a:xfrm>
            <a:off x="4732868" y="4792152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2">
                    <a:lumMod val="75000"/>
                  </a:schemeClr>
                </a:solidFill>
              </a:rPr>
              <a:t>[3]</a:t>
            </a:r>
            <a:endParaRPr lang="en-GB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F49E6091-2754-48F0-B5B8-74FE6C2E79D1}"/>
              </a:ext>
            </a:extLst>
          </p:cNvPr>
          <p:cNvSpPr txBox="1"/>
          <p:nvPr/>
        </p:nvSpPr>
        <p:spPr>
          <a:xfrm>
            <a:off x="8412211" y="5723491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2">
                    <a:lumMod val="75000"/>
                  </a:schemeClr>
                </a:solidFill>
              </a:rPr>
              <a:t>[4]</a:t>
            </a:r>
            <a:endParaRPr lang="en-GB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86FBFFF5-37C8-489D-8712-A2A9B76DF2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8425" y="2313565"/>
            <a:ext cx="2340050" cy="162003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A2A8E277-8549-4B63-8249-33AF941DD1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425" y="4112840"/>
            <a:ext cx="2376791" cy="1620235"/>
          </a:xfrm>
          <a:prstGeom prst="rect">
            <a:avLst/>
          </a:prstGeom>
        </p:spPr>
      </p:pic>
      <p:cxnSp>
        <p:nvCxnSpPr>
          <p:cNvPr id="41" name="Verbinder: gekrümmt 40">
            <a:extLst>
              <a:ext uri="{FF2B5EF4-FFF2-40B4-BE49-F238E27FC236}">
                <a16:creationId xmlns:a16="http://schemas.microsoft.com/office/drawing/2014/main" id="{66B80495-7B22-49EA-958B-AECD0F9EF16B}"/>
              </a:ext>
            </a:extLst>
          </p:cNvPr>
          <p:cNvCxnSpPr>
            <a:stCxn id="37" idx="3"/>
            <a:endCxn id="38" idx="3"/>
          </p:cNvCxnSpPr>
          <p:nvPr/>
        </p:nvCxnSpPr>
        <p:spPr>
          <a:xfrm>
            <a:off x="10788475" y="3123583"/>
            <a:ext cx="36741" cy="1799375"/>
          </a:xfrm>
          <a:prstGeom prst="curvedConnector3">
            <a:avLst>
              <a:gd name="adj1" fmla="val 100736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266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 of the art – Literature research</a:t>
            </a:r>
            <a:br>
              <a:rPr lang="en-US" dirty="0"/>
            </a:br>
            <a:endParaRPr lang="en-GB" dirty="0"/>
          </a:p>
        </p:txBody>
      </p:sp>
      <p:pic>
        <p:nvPicPr>
          <p:cNvPr id="5" name="Grafik 4" descr="Person mit Idee">
            <a:extLst>
              <a:ext uri="{FF2B5EF4-FFF2-40B4-BE49-F238E27FC236}">
                <a16:creationId xmlns:a16="http://schemas.microsoft.com/office/drawing/2014/main" id="{B552258E-1579-4106-A458-3F2B0410D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19" y="248400"/>
            <a:ext cx="662781" cy="662781"/>
          </a:xfrm>
          <a:prstGeom prst="rect">
            <a:avLst/>
          </a:prstGeom>
        </p:spPr>
      </p:pic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E6C68338-8E76-4280-8D54-3580B953B0B5}"/>
              </a:ext>
            </a:extLst>
          </p:cNvPr>
          <p:cNvSpPr/>
          <p:nvPr/>
        </p:nvSpPr>
        <p:spPr>
          <a:xfrm>
            <a:off x="971550" y="1219200"/>
            <a:ext cx="3204000" cy="81232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Vehicle to infrastructure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4DA0214A-D461-45A0-A15C-768FD7B057AC}"/>
              </a:ext>
            </a:extLst>
          </p:cNvPr>
          <p:cNvSpPr/>
          <p:nvPr/>
        </p:nvSpPr>
        <p:spPr>
          <a:xfrm>
            <a:off x="4494000" y="1219200"/>
            <a:ext cx="3204000" cy="81232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RGB colour space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5C52BE61-050B-4FDF-BBDB-4438CA2955BB}"/>
              </a:ext>
            </a:extLst>
          </p:cNvPr>
          <p:cNvSpPr/>
          <p:nvPr/>
        </p:nvSpPr>
        <p:spPr>
          <a:xfrm>
            <a:off x="8016450" y="1219200"/>
            <a:ext cx="3204000" cy="81232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HSV colour space</a:t>
            </a:r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3FCCCC62-EAB0-4274-BE3B-2A8A8CA0585E}"/>
              </a:ext>
            </a:extLst>
          </p:cNvPr>
          <p:cNvSpPr/>
          <p:nvPr/>
        </p:nvSpPr>
        <p:spPr>
          <a:xfrm>
            <a:off x="971550" y="2162174"/>
            <a:ext cx="3204000" cy="4267199"/>
          </a:xfrm>
          <a:prstGeom prst="roundRect">
            <a:avLst>
              <a:gd name="adj" fmla="val 6262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4000" indent="-1440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AB6979DC-90E0-42D1-988A-92DCEAA59BBE}"/>
              </a:ext>
            </a:extLst>
          </p:cNvPr>
          <p:cNvSpPr/>
          <p:nvPr/>
        </p:nvSpPr>
        <p:spPr>
          <a:xfrm>
            <a:off x="4494000" y="2162174"/>
            <a:ext cx="3204000" cy="4267199"/>
          </a:xfrm>
          <a:prstGeom prst="roundRect">
            <a:avLst>
              <a:gd name="adj" fmla="val 6262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4000" indent="-1440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80AC9106-B6B6-4A61-954B-3E111AC61AFB}"/>
              </a:ext>
            </a:extLst>
          </p:cNvPr>
          <p:cNvSpPr/>
          <p:nvPr/>
        </p:nvSpPr>
        <p:spPr>
          <a:xfrm>
            <a:off x="8016450" y="2162174"/>
            <a:ext cx="3204000" cy="4267199"/>
          </a:xfrm>
          <a:prstGeom prst="roundRect">
            <a:avLst>
              <a:gd name="adj" fmla="val 6262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619B27A-CC66-4D18-A64B-04BEC1840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016" y="2359047"/>
            <a:ext cx="3023209" cy="169416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E6BEE925-BE4C-47D0-BECA-214A5D7CE752}"/>
              </a:ext>
            </a:extLst>
          </p:cNvPr>
          <p:cNvSpPr txBox="1"/>
          <p:nvPr/>
        </p:nvSpPr>
        <p:spPr>
          <a:xfrm>
            <a:off x="1063016" y="4123127"/>
            <a:ext cx="1927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2">
                    <a:lumMod val="75000"/>
                  </a:schemeClr>
                </a:solidFill>
              </a:rPr>
              <a:t>[5]</a:t>
            </a:r>
            <a:endParaRPr lang="en-GB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3A01F7F9-C18A-4107-A346-56B1F9429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827" y="2237924"/>
            <a:ext cx="2512783" cy="2102667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2B314D45-1D5D-425C-87EB-9D7AFBBEBCB8}"/>
              </a:ext>
            </a:extLst>
          </p:cNvPr>
          <p:cNvSpPr txBox="1"/>
          <p:nvPr/>
        </p:nvSpPr>
        <p:spPr>
          <a:xfrm>
            <a:off x="4875080" y="4336587"/>
            <a:ext cx="30691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2">
                    <a:lumMod val="75000"/>
                  </a:schemeClr>
                </a:solidFill>
              </a:rPr>
              <a:t>[5]</a:t>
            </a:r>
            <a:endParaRPr lang="en-GB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6D696F1A-CC1D-4023-B6AA-775E0A05894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137027" y="2342427"/>
            <a:ext cx="2962846" cy="213911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0776672-D448-4560-9363-ABB86EE5727E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427" y="4872768"/>
            <a:ext cx="2674045" cy="65273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D9431993-453A-4552-B1A3-AB3D0D55F632}"/>
              </a:ext>
            </a:extLst>
          </p:cNvPr>
          <p:cNvSpPr txBox="1"/>
          <p:nvPr/>
        </p:nvSpPr>
        <p:spPr>
          <a:xfrm>
            <a:off x="8357474" y="4415547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2">
                    <a:lumMod val="75000"/>
                  </a:schemeClr>
                </a:solidFill>
              </a:rPr>
              <a:t>[7]</a:t>
            </a:r>
            <a:endParaRPr lang="en-GB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3F0ADC0-104C-4D29-89FB-A2AE60A54554}"/>
              </a:ext>
            </a:extLst>
          </p:cNvPr>
          <p:cNvSpPr txBox="1"/>
          <p:nvPr/>
        </p:nvSpPr>
        <p:spPr>
          <a:xfrm>
            <a:off x="8357474" y="5507995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2">
                    <a:lumMod val="75000"/>
                  </a:schemeClr>
                </a:solidFill>
              </a:rPr>
              <a:t>[8]</a:t>
            </a:r>
            <a:endParaRPr lang="en-GB" sz="105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348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 of the art – DeepPiCar</a:t>
            </a:r>
            <a:endParaRPr lang="en-GB" dirty="0"/>
          </a:p>
        </p:txBody>
      </p:sp>
      <p:pic>
        <p:nvPicPr>
          <p:cNvPr id="5" name="Grafik 4" descr="Person mit Idee">
            <a:extLst>
              <a:ext uri="{FF2B5EF4-FFF2-40B4-BE49-F238E27FC236}">
                <a16:creationId xmlns:a16="http://schemas.microsoft.com/office/drawing/2014/main" id="{B552258E-1579-4106-A458-3F2B0410D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19" y="248400"/>
            <a:ext cx="662781" cy="66278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96215B7-C543-4730-86F2-C33F82C02B8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57" y="1109291"/>
            <a:ext cx="5500685" cy="25248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8567A18-0B10-4CD0-9161-AD31767FB871}"/>
              </a:ext>
            </a:extLst>
          </p:cNvPr>
          <p:cNvSpPr txBox="1"/>
          <p:nvPr/>
        </p:nvSpPr>
        <p:spPr>
          <a:xfrm>
            <a:off x="3274636" y="3606999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2">
                    <a:lumMod val="75000"/>
                  </a:schemeClr>
                </a:solidFill>
              </a:rPr>
              <a:t>[9]</a:t>
            </a:r>
            <a:endParaRPr lang="en-GB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452A6A1-721C-4D0A-A759-0A8914A7F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21" y="3903732"/>
            <a:ext cx="5257800" cy="26098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F9792AC-1DEC-474E-B60C-70CAE5058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693" y="3903732"/>
            <a:ext cx="5375821" cy="2610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5F25715-D602-4A38-A1B2-3C1920F34920}"/>
              </a:ext>
            </a:extLst>
          </p:cNvPr>
          <p:cNvSpPr txBox="1"/>
          <p:nvPr/>
        </p:nvSpPr>
        <p:spPr>
          <a:xfrm>
            <a:off x="255321" y="6513582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2">
                    <a:lumMod val="75000"/>
                  </a:schemeClr>
                </a:solidFill>
              </a:rPr>
              <a:t>[9]</a:t>
            </a:r>
            <a:endParaRPr lang="en-GB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A305623-FD70-4054-B6C7-4D0988992740}"/>
              </a:ext>
            </a:extLst>
          </p:cNvPr>
          <p:cNvSpPr txBox="1"/>
          <p:nvPr/>
        </p:nvSpPr>
        <p:spPr>
          <a:xfrm>
            <a:off x="6470078" y="6513582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2">
                    <a:lumMod val="75000"/>
                  </a:schemeClr>
                </a:solidFill>
              </a:rPr>
              <a:t>[9]</a:t>
            </a:r>
            <a:endParaRPr lang="en-GB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2" name="Verbinder: gekrümmt 11">
            <a:extLst>
              <a:ext uri="{FF2B5EF4-FFF2-40B4-BE49-F238E27FC236}">
                <a16:creationId xmlns:a16="http://schemas.microsoft.com/office/drawing/2014/main" id="{953E9D81-80F7-48C5-9E70-C3C5CB5EEC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12541" y="2030165"/>
            <a:ext cx="1516855" cy="153200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er: gekrümmt 15">
            <a:extLst>
              <a:ext uri="{FF2B5EF4-FFF2-40B4-BE49-F238E27FC236}">
                <a16:creationId xmlns:a16="http://schemas.microsoft.com/office/drawing/2014/main" id="{D3DF13DA-361B-4BF5-99CF-2706F8281839}"/>
              </a:ext>
            </a:extLst>
          </p:cNvPr>
          <p:cNvCxnSpPr>
            <a:cxnSpLocks/>
          </p:cNvCxnSpPr>
          <p:nvPr/>
        </p:nvCxnSpPr>
        <p:spPr>
          <a:xfrm>
            <a:off x="9162603" y="2030165"/>
            <a:ext cx="1516858" cy="153200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236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State of the art – Project Hardware</a:t>
            </a:r>
            <a:endParaRPr lang="en-GB" dirty="0"/>
          </a:p>
          <a:p>
            <a:endParaRPr lang="en-US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6038F95-B7BE-43CB-9558-D61F09A6D4FE}"/>
              </a:ext>
            </a:extLst>
          </p:cNvPr>
          <p:cNvSpPr/>
          <p:nvPr/>
        </p:nvSpPr>
        <p:spPr>
          <a:xfrm>
            <a:off x="971550" y="1219200"/>
            <a:ext cx="3204000" cy="81232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Arduino Nano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9675E76A-6AE5-45D6-8242-606A8C591215}"/>
              </a:ext>
            </a:extLst>
          </p:cNvPr>
          <p:cNvSpPr/>
          <p:nvPr/>
        </p:nvSpPr>
        <p:spPr>
          <a:xfrm>
            <a:off x="4494000" y="1219200"/>
            <a:ext cx="3204000" cy="81232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TPU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483CA288-1792-43C0-87CC-0BC0150830B9}"/>
              </a:ext>
            </a:extLst>
          </p:cNvPr>
          <p:cNvSpPr/>
          <p:nvPr/>
        </p:nvSpPr>
        <p:spPr>
          <a:xfrm>
            <a:off x="8016450" y="1219200"/>
            <a:ext cx="3204000" cy="81232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Smart Truck</a:t>
            </a:r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342AE8C9-72FB-4F45-9B3D-71F4B113A06C}"/>
              </a:ext>
            </a:extLst>
          </p:cNvPr>
          <p:cNvSpPr/>
          <p:nvPr/>
        </p:nvSpPr>
        <p:spPr>
          <a:xfrm>
            <a:off x="971550" y="2162174"/>
            <a:ext cx="3204000" cy="1588295"/>
          </a:xfrm>
          <a:prstGeom prst="roundRect">
            <a:avLst>
              <a:gd name="adj" fmla="val 6262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4000" indent="-1440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C25FBA25-EBB3-4905-92E5-10FD48D74AB6}"/>
              </a:ext>
            </a:extLst>
          </p:cNvPr>
          <p:cNvSpPr/>
          <p:nvPr/>
        </p:nvSpPr>
        <p:spPr>
          <a:xfrm>
            <a:off x="4494000" y="2162174"/>
            <a:ext cx="3204000" cy="4267199"/>
          </a:xfrm>
          <a:prstGeom prst="roundRect">
            <a:avLst>
              <a:gd name="adj" fmla="val 6262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4000" indent="-1440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6E3AB04-04B4-479F-A863-7BDA4D5C06EA}"/>
              </a:ext>
            </a:extLst>
          </p:cNvPr>
          <p:cNvSpPr/>
          <p:nvPr/>
        </p:nvSpPr>
        <p:spPr>
          <a:xfrm>
            <a:off x="8016450" y="2162174"/>
            <a:ext cx="3204000" cy="4267199"/>
          </a:xfrm>
          <a:prstGeom prst="roundRect">
            <a:avLst>
              <a:gd name="adj" fmla="val 6262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6EEF3A52-F165-42B6-BC22-296DC17E245A}"/>
              </a:ext>
            </a:extLst>
          </p:cNvPr>
          <p:cNvSpPr/>
          <p:nvPr/>
        </p:nvSpPr>
        <p:spPr>
          <a:xfrm>
            <a:off x="971550" y="3889610"/>
            <a:ext cx="3204000" cy="81232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Raspberry Pi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CDD152FD-FC9E-48DB-BF21-C7C29754FF12}"/>
              </a:ext>
            </a:extLst>
          </p:cNvPr>
          <p:cNvSpPr/>
          <p:nvPr/>
        </p:nvSpPr>
        <p:spPr>
          <a:xfrm>
            <a:off x="971550" y="4841078"/>
            <a:ext cx="3204000" cy="1588295"/>
          </a:xfrm>
          <a:prstGeom prst="roundRect">
            <a:avLst>
              <a:gd name="adj" fmla="val 6262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4000" indent="-1440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DECC6C5-AF7A-4A38-AF3D-5A1E8AFA4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2231072"/>
            <a:ext cx="2902818" cy="2902818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D26C0749-4EFA-42A1-9FF8-7384A56CE348}"/>
              </a:ext>
            </a:extLst>
          </p:cNvPr>
          <p:cNvSpPr txBox="1"/>
          <p:nvPr/>
        </p:nvSpPr>
        <p:spPr>
          <a:xfrm>
            <a:off x="8247606" y="5003085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2">
                    <a:lumMod val="75000"/>
                  </a:schemeClr>
                </a:solidFill>
              </a:rPr>
              <a:t>[13]</a:t>
            </a:r>
            <a:endParaRPr lang="en-GB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EB68537-16FF-44CE-8C66-4266C2E48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681" y="2231072"/>
            <a:ext cx="2952328" cy="295232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B030B5B5-0D1A-4E7B-8161-DA313E2251C7}"/>
              </a:ext>
            </a:extLst>
          </p:cNvPr>
          <p:cNvSpPr txBox="1"/>
          <p:nvPr/>
        </p:nvSpPr>
        <p:spPr>
          <a:xfrm>
            <a:off x="5480961" y="5003085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2">
                    <a:lumMod val="75000"/>
                  </a:schemeClr>
                </a:solidFill>
              </a:rPr>
              <a:t>[12]</a:t>
            </a:r>
            <a:endParaRPr lang="en-GB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E1B79C1-0CA3-4914-882F-53C48BB15AA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209" y="4963099"/>
            <a:ext cx="1964682" cy="134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rafik 19" descr="Arduino Nano">
            <a:extLst>
              <a:ext uri="{FF2B5EF4-FFF2-40B4-BE49-F238E27FC236}">
                <a16:creationId xmlns:a16="http://schemas.microsoft.com/office/drawing/2014/main" id="{D92B634E-9B9B-4D60-9779-ED2FC6BB778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670" y="2255052"/>
            <a:ext cx="2163759" cy="141425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7B2BCB1A-80ED-4A98-8DBC-FCDF9E6727B2}"/>
              </a:ext>
            </a:extLst>
          </p:cNvPr>
          <p:cNvSpPr txBox="1"/>
          <p:nvPr/>
        </p:nvSpPr>
        <p:spPr>
          <a:xfrm>
            <a:off x="3526744" y="6014411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2">
                    <a:lumMod val="75000"/>
                  </a:schemeClr>
                </a:solidFill>
              </a:rPr>
              <a:t>[11]</a:t>
            </a:r>
            <a:endParaRPr lang="en-GB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EE1B490-4737-4CB0-B7CE-627E8AE53308}"/>
              </a:ext>
            </a:extLst>
          </p:cNvPr>
          <p:cNvSpPr txBox="1"/>
          <p:nvPr/>
        </p:nvSpPr>
        <p:spPr>
          <a:xfrm>
            <a:off x="3643581" y="3429000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2">
                    <a:lumMod val="75000"/>
                  </a:schemeClr>
                </a:solidFill>
              </a:rPr>
              <a:t>[10]</a:t>
            </a:r>
            <a:endParaRPr lang="en-GB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5" name="Grafik 24" descr="Person mit Idee">
            <a:extLst>
              <a:ext uri="{FF2B5EF4-FFF2-40B4-BE49-F238E27FC236}">
                <a16:creationId xmlns:a16="http://schemas.microsoft.com/office/drawing/2014/main" id="{6F1C9D3A-C9B7-4C62-8D19-12939572F3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419" y="248400"/>
            <a:ext cx="662781" cy="66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57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 of the art – CNN applications</a:t>
            </a:r>
            <a:endParaRPr lang="en-GB" dirty="0"/>
          </a:p>
        </p:txBody>
      </p:sp>
      <p:pic>
        <p:nvPicPr>
          <p:cNvPr id="5" name="Grafik 4" descr="Person mit Idee">
            <a:extLst>
              <a:ext uri="{FF2B5EF4-FFF2-40B4-BE49-F238E27FC236}">
                <a16:creationId xmlns:a16="http://schemas.microsoft.com/office/drawing/2014/main" id="{B552258E-1579-4106-A458-3F2B0410D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19" y="248400"/>
            <a:ext cx="662781" cy="662781"/>
          </a:xfrm>
          <a:prstGeom prst="rect">
            <a:avLst/>
          </a:prstGeom>
        </p:spPr>
      </p:pic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1DDCD17C-0FD4-4FF2-B22B-3283C055AD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6814265"/>
              </p:ext>
            </p:extLst>
          </p:nvPr>
        </p:nvGraphicFramePr>
        <p:xfrm>
          <a:off x="407426" y="692728"/>
          <a:ext cx="6190141" cy="3466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AFA19706-2DF9-45F1-8BA4-AB27C8DBD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9333894"/>
              </p:ext>
            </p:extLst>
          </p:nvPr>
        </p:nvGraphicFramePr>
        <p:xfrm>
          <a:off x="6597567" y="1260653"/>
          <a:ext cx="3994765" cy="2247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4" name="Diagramm 13">
            <a:extLst>
              <a:ext uri="{FF2B5EF4-FFF2-40B4-BE49-F238E27FC236}">
                <a16:creationId xmlns:a16="http://schemas.microsoft.com/office/drawing/2014/main" id="{C79F72B7-9418-4892-AFF7-6DC33C451E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910905"/>
              </p:ext>
            </p:extLst>
          </p:nvPr>
        </p:nvGraphicFramePr>
        <p:xfrm>
          <a:off x="267845" y="2911259"/>
          <a:ext cx="6638925" cy="4339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7B0843D5-613F-4891-A6E2-67D8302CE1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970025"/>
              </p:ext>
            </p:extLst>
          </p:nvPr>
        </p:nvGraphicFramePr>
        <p:xfrm>
          <a:off x="6293138" y="3191608"/>
          <a:ext cx="4953000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81538B1E-7DF3-4A0F-AE1B-6A4F88A7595D}"/>
              </a:ext>
            </a:extLst>
          </p:cNvPr>
          <p:cNvSpPr txBox="1"/>
          <p:nvPr/>
        </p:nvSpPr>
        <p:spPr>
          <a:xfrm>
            <a:off x="838200" y="3227244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2">
                    <a:lumMod val="75000"/>
                  </a:schemeClr>
                </a:solidFill>
              </a:rPr>
              <a:t>[14]</a:t>
            </a:r>
            <a:endParaRPr lang="en-GB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5F7D6B0-8AD3-418F-BE96-7CF1DA80EEA4}"/>
              </a:ext>
            </a:extLst>
          </p:cNvPr>
          <p:cNvSpPr txBox="1"/>
          <p:nvPr/>
        </p:nvSpPr>
        <p:spPr>
          <a:xfrm>
            <a:off x="6489905" y="3167390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2">
                    <a:lumMod val="75000"/>
                  </a:schemeClr>
                </a:solidFill>
              </a:rPr>
              <a:t>[15]</a:t>
            </a:r>
            <a:endParaRPr lang="en-GB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AB9E2A7-0B59-48C7-8B13-03CF2A6E3E63}"/>
              </a:ext>
            </a:extLst>
          </p:cNvPr>
          <p:cNvSpPr txBox="1"/>
          <p:nvPr/>
        </p:nvSpPr>
        <p:spPr>
          <a:xfrm>
            <a:off x="765638" y="5809813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2">
                    <a:lumMod val="75000"/>
                  </a:schemeClr>
                </a:solidFill>
              </a:rPr>
              <a:t>[16]</a:t>
            </a:r>
            <a:endParaRPr lang="en-GB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B4D7BC1-8B77-4A5E-BFF9-43F9953F02A1}"/>
              </a:ext>
            </a:extLst>
          </p:cNvPr>
          <p:cNvSpPr txBox="1"/>
          <p:nvPr/>
        </p:nvSpPr>
        <p:spPr>
          <a:xfrm>
            <a:off x="6393374" y="5809813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2">
                    <a:lumMod val="75000"/>
                  </a:schemeClr>
                </a:solidFill>
              </a:rPr>
              <a:t>[17]</a:t>
            </a:r>
            <a:endParaRPr lang="en-GB" sz="105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98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D102042D-83C1-4E8C-A953-078C389B9431}"/>
              </a:ext>
            </a:extLst>
          </p:cNvPr>
          <p:cNvSpPr/>
          <p:nvPr/>
        </p:nvSpPr>
        <p:spPr>
          <a:xfrm>
            <a:off x="379608" y="2691918"/>
            <a:ext cx="1872000" cy="1872000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4000" indent="-1440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hteck: abgerundete Ecken 68">
            <a:extLst>
              <a:ext uri="{FF2B5EF4-FFF2-40B4-BE49-F238E27FC236}">
                <a16:creationId xmlns:a16="http://schemas.microsoft.com/office/drawing/2014/main" id="{BFF1F49D-DF25-4026-8445-9B742FB8F840}"/>
              </a:ext>
            </a:extLst>
          </p:cNvPr>
          <p:cNvSpPr/>
          <p:nvPr/>
        </p:nvSpPr>
        <p:spPr>
          <a:xfrm>
            <a:off x="3567231" y="2690549"/>
            <a:ext cx="1872000" cy="1872000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4000" indent="-1440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Rechteck: abgerundete Ecken 69">
            <a:extLst>
              <a:ext uri="{FF2B5EF4-FFF2-40B4-BE49-F238E27FC236}">
                <a16:creationId xmlns:a16="http://schemas.microsoft.com/office/drawing/2014/main" id="{FAF29C88-AB71-4569-B26C-BC257867EC4C}"/>
              </a:ext>
            </a:extLst>
          </p:cNvPr>
          <p:cNvSpPr/>
          <p:nvPr/>
        </p:nvSpPr>
        <p:spPr>
          <a:xfrm>
            <a:off x="6754852" y="2690549"/>
            <a:ext cx="1872000" cy="1872000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4000" indent="-1440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hteck: abgerundete Ecken 71">
            <a:extLst>
              <a:ext uri="{FF2B5EF4-FFF2-40B4-BE49-F238E27FC236}">
                <a16:creationId xmlns:a16="http://schemas.microsoft.com/office/drawing/2014/main" id="{4476E3C5-F632-4FD6-B9CD-B9CC198A2E1A}"/>
              </a:ext>
            </a:extLst>
          </p:cNvPr>
          <p:cNvSpPr/>
          <p:nvPr/>
        </p:nvSpPr>
        <p:spPr>
          <a:xfrm>
            <a:off x="9942473" y="2690549"/>
            <a:ext cx="1872000" cy="1872000"/>
          </a:xfrm>
          <a:prstGeom prst="roundRect">
            <a:avLst>
              <a:gd name="adj" fmla="val 626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4000" indent="-1440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 of the art – Ethical problems</a:t>
            </a:r>
            <a:endParaRPr lang="en-GB" dirty="0"/>
          </a:p>
        </p:txBody>
      </p:sp>
      <p:pic>
        <p:nvPicPr>
          <p:cNvPr id="5" name="Grafik 4" descr="Person mit Idee">
            <a:extLst>
              <a:ext uri="{FF2B5EF4-FFF2-40B4-BE49-F238E27FC236}">
                <a16:creationId xmlns:a16="http://schemas.microsoft.com/office/drawing/2014/main" id="{B552258E-1579-4106-A458-3F2B0410D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19" y="248400"/>
            <a:ext cx="662781" cy="662781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E11D33E-0EB1-487D-BD4B-8B1F882F679A}"/>
              </a:ext>
            </a:extLst>
          </p:cNvPr>
          <p:cNvGrpSpPr/>
          <p:nvPr/>
        </p:nvGrpSpPr>
        <p:grpSpPr>
          <a:xfrm>
            <a:off x="3663848" y="3000924"/>
            <a:ext cx="1678764" cy="1282016"/>
            <a:chOff x="4101889" y="1059438"/>
            <a:chExt cx="1678764" cy="1282016"/>
          </a:xfrm>
        </p:grpSpPr>
        <p:pic>
          <p:nvPicPr>
            <p:cNvPr id="6" name="Grafik 5" descr="Mann">
              <a:extLst>
                <a:ext uri="{FF2B5EF4-FFF2-40B4-BE49-F238E27FC236}">
                  <a16:creationId xmlns:a16="http://schemas.microsoft.com/office/drawing/2014/main" id="{658AF041-8DB1-4693-B435-78FB75EDA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01889" y="1427054"/>
              <a:ext cx="914400" cy="914400"/>
            </a:xfrm>
            <a:prstGeom prst="rect">
              <a:avLst/>
            </a:prstGeom>
          </p:spPr>
        </p:pic>
        <p:pic>
          <p:nvPicPr>
            <p:cNvPr id="18" name="Grafik 17" descr="Gewichte ungleich">
              <a:extLst>
                <a:ext uri="{FF2B5EF4-FFF2-40B4-BE49-F238E27FC236}">
                  <a16:creationId xmlns:a16="http://schemas.microsoft.com/office/drawing/2014/main" id="{7AC2C480-3423-462B-B658-CE18EFD91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00653" y="1059438"/>
              <a:ext cx="1080000" cy="1080000"/>
            </a:xfrm>
            <a:prstGeom prst="rect">
              <a:avLst/>
            </a:prstGeom>
          </p:spPr>
        </p:pic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6B1F4AF-BE6C-45D1-94B4-8E5B1054CF7B}"/>
              </a:ext>
            </a:extLst>
          </p:cNvPr>
          <p:cNvGrpSpPr/>
          <p:nvPr/>
        </p:nvGrpSpPr>
        <p:grpSpPr>
          <a:xfrm>
            <a:off x="6891579" y="3070713"/>
            <a:ext cx="1679771" cy="1080000"/>
            <a:chOff x="8750603" y="3233552"/>
            <a:chExt cx="1679771" cy="1080000"/>
          </a:xfrm>
        </p:grpSpPr>
        <p:pic>
          <p:nvPicPr>
            <p:cNvPr id="22" name="Grafik 21" descr="Handschellen">
              <a:extLst>
                <a:ext uri="{FF2B5EF4-FFF2-40B4-BE49-F238E27FC236}">
                  <a16:creationId xmlns:a16="http://schemas.microsoft.com/office/drawing/2014/main" id="{BB4E2311-EA95-4D2A-9022-4F075CD8C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593909">
              <a:off x="9692327" y="3487627"/>
              <a:ext cx="738047" cy="738047"/>
            </a:xfrm>
            <a:prstGeom prst="rect">
              <a:avLst/>
            </a:prstGeom>
          </p:spPr>
        </p:pic>
        <p:pic>
          <p:nvPicPr>
            <p:cNvPr id="24" name="Grafik 23" descr="Auktionshammer">
              <a:extLst>
                <a:ext uri="{FF2B5EF4-FFF2-40B4-BE49-F238E27FC236}">
                  <a16:creationId xmlns:a16="http://schemas.microsoft.com/office/drawing/2014/main" id="{6E074030-BB5A-4016-B6C0-FFB63C8E1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50603" y="3233552"/>
              <a:ext cx="1080000" cy="1080000"/>
            </a:xfrm>
            <a:prstGeom prst="rect">
              <a:avLst/>
            </a:prstGeom>
          </p:spPr>
        </p:pic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325B9A8A-DCD5-4DF5-8125-EEBFB05FD8FC}"/>
              </a:ext>
            </a:extLst>
          </p:cNvPr>
          <p:cNvGrpSpPr/>
          <p:nvPr/>
        </p:nvGrpSpPr>
        <p:grpSpPr>
          <a:xfrm>
            <a:off x="775608" y="2979656"/>
            <a:ext cx="1080000" cy="1293786"/>
            <a:chOff x="4703550" y="3372550"/>
            <a:chExt cx="1080000" cy="1293786"/>
          </a:xfrm>
        </p:grpSpPr>
        <p:pic>
          <p:nvPicPr>
            <p:cNvPr id="28" name="Grafik 27" descr="Linke Gehirnhälfte">
              <a:extLst>
                <a:ext uri="{FF2B5EF4-FFF2-40B4-BE49-F238E27FC236}">
                  <a16:creationId xmlns:a16="http://schemas.microsoft.com/office/drawing/2014/main" id="{E6BD10F8-F9D2-4DB8-A177-74ADC509E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03550" y="3512593"/>
              <a:ext cx="1080000" cy="1080000"/>
            </a:xfrm>
            <a:prstGeom prst="rect">
              <a:avLst/>
            </a:prstGeom>
          </p:spPr>
        </p:pic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31ECB36-0825-4324-97D9-396D45F25141}"/>
                </a:ext>
              </a:extLst>
            </p:cNvPr>
            <p:cNvCxnSpPr>
              <a:cxnSpLocks/>
            </p:cNvCxnSpPr>
            <p:nvPr/>
          </p:nvCxnSpPr>
          <p:spPr>
            <a:xfrm>
              <a:off x="5029200" y="4348163"/>
              <a:ext cx="0" cy="2444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F51AE80A-4604-418D-AB25-130ACC24A40C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4348163"/>
              <a:ext cx="0" cy="2444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5DB35EB-65DF-462E-91C7-5B3BD2F5C7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4851" y="4470378"/>
              <a:ext cx="5534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87ADADEE-CA46-46DB-A633-54B2E8056505}"/>
                </a:ext>
              </a:extLst>
            </p:cNvPr>
            <p:cNvCxnSpPr>
              <a:cxnSpLocks/>
            </p:cNvCxnSpPr>
            <p:nvPr/>
          </p:nvCxnSpPr>
          <p:spPr>
            <a:xfrm>
              <a:off x="5602576" y="4173456"/>
              <a:ext cx="18097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124540EB-4489-46C0-840D-93B704FAB6D1}"/>
                </a:ext>
              </a:extLst>
            </p:cNvPr>
            <p:cNvCxnSpPr>
              <a:cxnSpLocks/>
            </p:cNvCxnSpPr>
            <p:nvPr/>
          </p:nvCxnSpPr>
          <p:spPr>
            <a:xfrm>
              <a:off x="5699775" y="4173456"/>
              <a:ext cx="0" cy="2444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5E5A11E9-074C-4D91-B8F4-F435569DE9E2}"/>
                </a:ext>
              </a:extLst>
            </p:cNvPr>
            <p:cNvCxnSpPr>
              <a:cxnSpLocks/>
            </p:cNvCxnSpPr>
            <p:nvPr/>
          </p:nvCxnSpPr>
          <p:spPr>
            <a:xfrm>
              <a:off x="5153025" y="3451967"/>
              <a:ext cx="0" cy="2444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6C2CC722-FE16-425E-BE8D-DDD1604EE7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9200" y="3574182"/>
              <a:ext cx="12382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4068058F-B75C-4027-A059-8D142423AAA0}"/>
                </a:ext>
              </a:extLst>
            </p:cNvPr>
            <p:cNvCxnSpPr>
              <a:cxnSpLocks/>
            </p:cNvCxnSpPr>
            <p:nvPr/>
          </p:nvCxnSpPr>
          <p:spPr>
            <a:xfrm>
              <a:off x="5486400" y="3555978"/>
              <a:ext cx="0" cy="2444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36F678-1A3E-4DB0-8630-8A7E8D954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6400" y="3678193"/>
              <a:ext cx="20666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ussdiagramm: Verbinder 45">
              <a:extLst>
                <a:ext uri="{FF2B5EF4-FFF2-40B4-BE49-F238E27FC236}">
                  <a16:creationId xmlns:a16="http://schemas.microsoft.com/office/drawing/2014/main" id="{F44FFB6A-4BFD-4CF8-BC96-E45E554E2122}"/>
                </a:ext>
              </a:extLst>
            </p:cNvPr>
            <p:cNvSpPr/>
            <p:nvPr/>
          </p:nvSpPr>
          <p:spPr>
            <a:xfrm>
              <a:off x="5654062" y="4417886"/>
              <a:ext cx="91424" cy="8637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Flussdiagramm: Verbinder 46">
              <a:extLst>
                <a:ext uri="{FF2B5EF4-FFF2-40B4-BE49-F238E27FC236}">
                  <a16:creationId xmlns:a16="http://schemas.microsoft.com/office/drawing/2014/main" id="{B68A1FFD-2044-4622-8EBC-C729AB725718}"/>
                </a:ext>
              </a:extLst>
            </p:cNvPr>
            <p:cNvSpPr/>
            <p:nvPr/>
          </p:nvSpPr>
          <p:spPr>
            <a:xfrm>
              <a:off x="5364488" y="4567320"/>
              <a:ext cx="91424" cy="8637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Flussdiagramm: Verbinder 47">
              <a:extLst>
                <a:ext uri="{FF2B5EF4-FFF2-40B4-BE49-F238E27FC236}">
                  <a16:creationId xmlns:a16="http://schemas.microsoft.com/office/drawing/2014/main" id="{63587C0C-6DD8-4FF3-9173-B19685CBF33A}"/>
                </a:ext>
              </a:extLst>
            </p:cNvPr>
            <p:cNvSpPr/>
            <p:nvPr/>
          </p:nvSpPr>
          <p:spPr>
            <a:xfrm>
              <a:off x="4983490" y="4579957"/>
              <a:ext cx="91424" cy="8637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lussdiagramm: Verbinder 48">
              <a:extLst>
                <a:ext uri="{FF2B5EF4-FFF2-40B4-BE49-F238E27FC236}">
                  <a16:creationId xmlns:a16="http://schemas.microsoft.com/office/drawing/2014/main" id="{6F015DE2-AE04-4EDD-A135-9E2C1A7F56F7}"/>
                </a:ext>
              </a:extLst>
            </p:cNvPr>
            <p:cNvSpPr/>
            <p:nvPr/>
          </p:nvSpPr>
          <p:spPr>
            <a:xfrm>
              <a:off x="5658003" y="3635003"/>
              <a:ext cx="91424" cy="8637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lussdiagramm: Verbinder 49">
              <a:extLst>
                <a:ext uri="{FF2B5EF4-FFF2-40B4-BE49-F238E27FC236}">
                  <a16:creationId xmlns:a16="http://schemas.microsoft.com/office/drawing/2014/main" id="{0874EBD6-C28B-4BA2-90AE-E6E9A2CC86D0}"/>
                </a:ext>
              </a:extLst>
            </p:cNvPr>
            <p:cNvSpPr/>
            <p:nvPr/>
          </p:nvSpPr>
          <p:spPr>
            <a:xfrm>
              <a:off x="5107313" y="3372550"/>
              <a:ext cx="91424" cy="8637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Flussdiagramm: Verbinder 50">
              <a:extLst>
                <a:ext uri="{FF2B5EF4-FFF2-40B4-BE49-F238E27FC236}">
                  <a16:creationId xmlns:a16="http://schemas.microsoft.com/office/drawing/2014/main" id="{0DC479AA-3CBD-4AAC-929D-C8C851E0C50F}"/>
                </a:ext>
              </a:extLst>
            </p:cNvPr>
            <p:cNvSpPr/>
            <p:nvPr/>
          </p:nvSpPr>
          <p:spPr>
            <a:xfrm>
              <a:off x="4937776" y="3530992"/>
              <a:ext cx="91424" cy="8637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AC8167B8-4292-41F4-86F4-9DB2F464AF32}"/>
              </a:ext>
            </a:extLst>
          </p:cNvPr>
          <p:cNvGrpSpPr/>
          <p:nvPr/>
        </p:nvGrpSpPr>
        <p:grpSpPr>
          <a:xfrm>
            <a:off x="10039578" y="3000924"/>
            <a:ext cx="1710000" cy="1134316"/>
            <a:chOff x="4787677" y="4846518"/>
            <a:chExt cx="2017069" cy="1523673"/>
          </a:xfrm>
        </p:grpSpPr>
        <p:sp>
          <p:nvSpPr>
            <p:cNvPr id="4" name="Wolke 3">
              <a:extLst>
                <a:ext uri="{FF2B5EF4-FFF2-40B4-BE49-F238E27FC236}">
                  <a16:creationId xmlns:a16="http://schemas.microsoft.com/office/drawing/2014/main" id="{41D8585C-84D7-4044-81BD-433FA3194C9C}"/>
                </a:ext>
              </a:extLst>
            </p:cNvPr>
            <p:cNvSpPr/>
            <p:nvPr/>
          </p:nvSpPr>
          <p:spPr>
            <a:xfrm>
              <a:off x="5387254" y="4846518"/>
              <a:ext cx="1417492" cy="1080000"/>
            </a:xfrm>
            <a:prstGeom prst="cloud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Wolke 52">
              <a:extLst>
                <a:ext uri="{FF2B5EF4-FFF2-40B4-BE49-F238E27FC236}">
                  <a16:creationId xmlns:a16="http://schemas.microsoft.com/office/drawing/2014/main" id="{C2CFC943-0CB4-4E83-9208-84D24BA6C961}"/>
                </a:ext>
              </a:extLst>
            </p:cNvPr>
            <p:cNvSpPr/>
            <p:nvPr/>
          </p:nvSpPr>
          <p:spPr>
            <a:xfrm>
              <a:off x="5080435" y="5868362"/>
              <a:ext cx="475565" cy="287685"/>
            </a:xfrm>
            <a:prstGeom prst="cloud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Wolke 53">
              <a:extLst>
                <a:ext uri="{FF2B5EF4-FFF2-40B4-BE49-F238E27FC236}">
                  <a16:creationId xmlns:a16="http://schemas.microsoft.com/office/drawing/2014/main" id="{A044D8DF-A21F-44DC-944E-D39834E68898}"/>
                </a:ext>
              </a:extLst>
            </p:cNvPr>
            <p:cNvSpPr/>
            <p:nvPr/>
          </p:nvSpPr>
          <p:spPr>
            <a:xfrm>
              <a:off x="4787677" y="6167622"/>
              <a:ext cx="292758" cy="202569"/>
            </a:xfrm>
            <a:prstGeom prst="cloud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E0E28852-2091-42C1-92E5-D501795AF62D}"/>
                </a:ext>
              </a:extLst>
            </p:cNvPr>
            <p:cNvSpPr txBox="1"/>
            <p:nvPr/>
          </p:nvSpPr>
          <p:spPr>
            <a:xfrm>
              <a:off x="5871636" y="5071786"/>
              <a:ext cx="555585" cy="702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/>
                <a:t>?</a:t>
              </a:r>
              <a:endParaRPr lang="en-GB" sz="2800" dirty="0"/>
            </a:p>
          </p:txBody>
        </p:sp>
      </p:grp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B190F71E-21DC-42DD-B733-4BDEA2AB017A}"/>
              </a:ext>
            </a:extLst>
          </p:cNvPr>
          <p:cNvCxnSpPr>
            <a:cxnSpLocks/>
          </p:cNvCxnSpPr>
          <p:nvPr/>
        </p:nvCxnSpPr>
        <p:spPr>
          <a:xfrm flipV="1">
            <a:off x="2406667" y="3760467"/>
            <a:ext cx="1005502" cy="1369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AD03B536-38D6-4707-AD51-7A40DF67B519}"/>
              </a:ext>
            </a:extLst>
          </p:cNvPr>
          <p:cNvCxnSpPr>
            <a:cxnSpLocks/>
          </p:cNvCxnSpPr>
          <p:nvPr/>
        </p:nvCxnSpPr>
        <p:spPr>
          <a:xfrm flipV="1">
            <a:off x="5602722" y="3760467"/>
            <a:ext cx="1005502" cy="1369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2EEC158D-3F20-45EA-B1EC-901CC02E1F6E}"/>
              </a:ext>
            </a:extLst>
          </p:cNvPr>
          <p:cNvCxnSpPr>
            <a:cxnSpLocks/>
          </p:cNvCxnSpPr>
          <p:nvPr/>
        </p:nvCxnSpPr>
        <p:spPr>
          <a:xfrm flipV="1">
            <a:off x="8826611" y="3760467"/>
            <a:ext cx="1005502" cy="1369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216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A12CF8-77FE-44DE-9B11-614A57C15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Content</a:t>
            </a:r>
            <a:endParaRPr lang="en-GB" dirty="0"/>
          </a:p>
        </p:txBody>
      </p:sp>
      <p:pic>
        <p:nvPicPr>
          <p:cNvPr id="12" name="Inhaltsplatzhalter 3" descr="Prüfliste">
            <a:extLst>
              <a:ext uri="{FF2B5EF4-FFF2-40B4-BE49-F238E27FC236}">
                <a16:creationId xmlns:a16="http://schemas.microsoft.com/office/drawing/2014/main" id="{A5EA9981-8923-410C-97AD-B970245477D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297" y="1143880"/>
            <a:ext cx="662781" cy="662781"/>
          </a:xfrm>
          <a:prstGeom prst="rect">
            <a:avLst/>
          </a:prstGeom>
        </p:spPr>
      </p:pic>
      <p:pic>
        <p:nvPicPr>
          <p:cNvPr id="13" name="Grafik 12" descr="Person mit Idee">
            <a:extLst>
              <a:ext uri="{FF2B5EF4-FFF2-40B4-BE49-F238E27FC236}">
                <a16:creationId xmlns:a16="http://schemas.microsoft.com/office/drawing/2014/main" id="{A3C39A9D-0687-4C08-BA57-3694F143A13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9516" y="2539336"/>
            <a:ext cx="662781" cy="66278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EC4C555-9A3C-4A7A-B007-131722031E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343" y="3310385"/>
            <a:ext cx="493633" cy="493633"/>
          </a:xfrm>
          <a:prstGeom prst="rect">
            <a:avLst/>
          </a:prstGeom>
        </p:spPr>
      </p:pic>
      <p:pic>
        <p:nvPicPr>
          <p:cNvPr id="15" name="Grafik 14" descr="Glühbirne und Zahnrad">
            <a:extLst>
              <a:ext uri="{FF2B5EF4-FFF2-40B4-BE49-F238E27FC236}">
                <a16:creationId xmlns:a16="http://schemas.microsoft.com/office/drawing/2014/main" id="{8E52ABF0-C02C-495C-8F88-8FCB181FF61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78074" y="3876774"/>
            <a:ext cx="662781" cy="662781"/>
          </a:xfrm>
          <a:prstGeom prst="rect">
            <a:avLst/>
          </a:prstGeom>
        </p:spPr>
      </p:pic>
      <p:pic>
        <p:nvPicPr>
          <p:cNvPr id="16" name="Grafik 15" descr="Netzwerk">
            <a:extLst>
              <a:ext uri="{FF2B5EF4-FFF2-40B4-BE49-F238E27FC236}">
                <a16:creationId xmlns:a16="http://schemas.microsoft.com/office/drawing/2014/main" id="{ADD65542-967D-4C1C-BA2E-45DEEAA4DD0F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50456" y="4612311"/>
            <a:ext cx="662781" cy="662781"/>
          </a:xfrm>
          <a:prstGeom prst="rect">
            <a:avLst/>
          </a:prstGeom>
        </p:spPr>
      </p:pic>
      <p:pic>
        <p:nvPicPr>
          <p:cNvPr id="17" name="Grafik 16" descr="Bücher im Regal">
            <a:extLst>
              <a:ext uri="{FF2B5EF4-FFF2-40B4-BE49-F238E27FC236}">
                <a16:creationId xmlns:a16="http://schemas.microsoft.com/office/drawing/2014/main" id="{981CB35E-3147-44BE-AC82-C12A95E25D96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8" y="1884011"/>
            <a:ext cx="662781" cy="662781"/>
          </a:xfrm>
          <a:prstGeom prst="rect">
            <a:avLst/>
          </a:prstGeom>
        </p:spPr>
      </p:pic>
      <p:pic>
        <p:nvPicPr>
          <p:cNvPr id="18" name="Grafik 17" descr="Gantt-Diagramm">
            <a:extLst>
              <a:ext uri="{FF2B5EF4-FFF2-40B4-BE49-F238E27FC236}">
                <a16:creationId xmlns:a16="http://schemas.microsoft.com/office/drawing/2014/main" id="{F9EBCAE5-BE0D-46F4-8B19-E8334BD49E68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93897" y="5352442"/>
            <a:ext cx="662781" cy="662781"/>
          </a:xfrm>
          <a:prstGeom prst="rect">
            <a:avLst/>
          </a:prstGeom>
        </p:spPr>
      </p:pic>
      <p:pic>
        <p:nvPicPr>
          <p:cNvPr id="19" name="Grafik 18" descr="Teils sonnig">
            <a:extLst>
              <a:ext uri="{FF2B5EF4-FFF2-40B4-BE49-F238E27FC236}">
                <a16:creationId xmlns:a16="http://schemas.microsoft.com/office/drawing/2014/main" id="{266C5643-0B32-4B96-9D7E-E853CDE06B91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27230" y="6087978"/>
            <a:ext cx="662781" cy="662781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21B28AEE-5B0A-420B-BB90-E7520B402102}"/>
              </a:ext>
            </a:extLst>
          </p:cNvPr>
          <p:cNvSpPr txBox="1"/>
          <p:nvPr/>
        </p:nvSpPr>
        <p:spPr>
          <a:xfrm>
            <a:off x="824736" y="1294662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CNN Fundamentals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721B0BC-0F74-4C03-82DE-8013B875518E}"/>
              </a:ext>
            </a:extLst>
          </p:cNvPr>
          <p:cNvSpPr txBox="1"/>
          <p:nvPr/>
        </p:nvSpPr>
        <p:spPr>
          <a:xfrm>
            <a:off x="1862955" y="2689301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State of the art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E2429AB-310B-4160-8009-968684D69FC9}"/>
              </a:ext>
            </a:extLst>
          </p:cNvPr>
          <p:cNvSpPr txBox="1"/>
          <p:nvPr/>
        </p:nvSpPr>
        <p:spPr>
          <a:xfrm>
            <a:off x="2332708" y="3367196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GitHub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4D52A27-2ABA-4DF6-BA15-714D23F15C85}"/>
              </a:ext>
            </a:extLst>
          </p:cNvPr>
          <p:cNvSpPr txBox="1"/>
          <p:nvPr/>
        </p:nvSpPr>
        <p:spPr>
          <a:xfrm>
            <a:off x="2716754" y="4017785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Google Collaboratory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D4934F9-98DC-4508-ABDD-170D5A8A4800}"/>
              </a:ext>
            </a:extLst>
          </p:cNvPr>
          <p:cNvSpPr txBox="1"/>
          <p:nvPr/>
        </p:nvSpPr>
        <p:spPr>
          <a:xfrm>
            <a:off x="3222115" y="4753322"/>
            <a:ext cx="31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Implementation of a CNN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674E9A5-FBFD-4925-820F-836FF0FE66DA}"/>
              </a:ext>
            </a:extLst>
          </p:cNvPr>
          <p:cNvSpPr txBox="1"/>
          <p:nvPr/>
        </p:nvSpPr>
        <p:spPr>
          <a:xfrm>
            <a:off x="1397500" y="2029172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Training material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421993C-A285-4919-AE19-49D64728B9E8}"/>
              </a:ext>
            </a:extLst>
          </p:cNvPr>
          <p:cNvSpPr txBox="1"/>
          <p:nvPr/>
        </p:nvSpPr>
        <p:spPr>
          <a:xfrm>
            <a:off x="3838717" y="5494012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Our project plan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C8EE448-4D55-4C90-94CC-F98B4578E97F}"/>
              </a:ext>
            </a:extLst>
          </p:cNvPr>
          <p:cNvSpPr txBox="1"/>
          <p:nvPr/>
        </p:nvSpPr>
        <p:spPr>
          <a:xfrm>
            <a:off x="4496547" y="6234702"/>
            <a:ext cx="426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Our achieved goals and experience</a:t>
            </a:r>
          </a:p>
        </p:txBody>
      </p:sp>
      <p:sp>
        <p:nvSpPr>
          <p:cNvPr id="8" name="Gleichschenkliges Dreieck 7">
            <a:extLst>
              <a:ext uri="{FF2B5EF4-FFF2-40B4-BE49-F238E27FC236}">
                <a16:creationId xmlns:a16="http://schemas.microsoft.com/office/drawing/2014/main" id="{C8B9841A-E2E9-4299-B93D-D501D55FF4FD}"/>
              </a:ext>
            </a:extLst>
          </p:cNvPr>
          <p:cNvSpPr/>
          <p:nvPr/>
        </p:nvSpPr>
        <p:spPr>
          <a:xfrm>
            <a:off x="-2131" y="1594269"/>
            <a:ext cx="3622825" cy="5263731"/>
          </a:xfrm>
          <a:prstGeom prst="triangle">
            <a:avLst>
              <a:gd name="adj" fmla="val 0"/>
            </a:avLst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93E7E37-7507-40DC-A3D9-E896D4EF50CE}"/>
              </a:ext>
            </a:extLst>
          </p:cNvPr>
          <p:cNvSpPr txBox="1"/>
          <p:nvPr/>
        </p:nvSpPr>
        <p:spPr>
          <a:xfrm>
            <a:off x="2082116" y="3652869"/>
            <a:ext cx="381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[1]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959077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GitHub</a:t>
            </a: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B21869-EEE7-4D19-9374-D839ACAB8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60" y="299246"/>
            <a:ext cx="493633" cy="493633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123B90D3-0380-49BE-9F6B-43BA45D8A061}"/>
              </a:ext>
            </a:extLst>
          </p:cNvPr>
          <p:cNvSpPr/>
          <p:nvPr/>
        </p:nvSpPr>
        <p:spPr>
          <a:xfrm>
            <a:off x="740493" y="1338674"/>
            <a:ext cx="10597966" cy="1263124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Platform where people can work together</a:t>
            </a:r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Shared knowledge </a:t>
            </a:r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 to several project documentations including their codes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0DCAEE3-13AC-443B-9CBA-68FDF96AD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976" y="3079521"/>
            <a:ext cx="4630819" cy="284668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D74EA99-E25C-45BF-BA52-CFE2C7D45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03" y="3035002"/>
            <a:ext cx="6422403" cy="289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52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A12CF8-77FE-44DE-9B11-614A57C15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Content</a:t>
            </a:r>
            <a:endParaRPr lang="en-GB" dirty="0"/>
          </a:p>
        </p:txBody>
      </p:sp>
      <p:pic>
        <p:nvPicPr>
          <p:cNvPr id="12" name="Inhaltsplatzhalter 3" descr="Prüfliste">
            <a:extLst>
              <a:ext uri="{FF2B5EF4-FFF2-40B4-BE49-F238E27FC236}">
                <a16:creationId xmlns:a16="http://schemas.microsoft.com/office/drawing/2014/main" id="{A5EA9981-8923-410C-97AD-B97024547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297" y="1143880"/>
            <a:ext cx="662781" cy="662781"/>
          </a:xfrm>
          <a:prstGeom prst="rect">
            <a:avLst/>
          </a:prstGeom>
        </p:spPr>
      </p:pic>
      <p:pic>
        <p:nvPicPr>
          <p:cNvPr id="13" name="Grafik 12" descr="Person mit Idee">
            <a:extLst>
              <a:ext uri="{FF2B5EF4-FFF2-40B4-BE49-F238E27FC236}">
                <a16:creationId xmlns:a16="http://schemas.microsoft.com/office/drawing/2014/main" id="{A3C39A9D-0687-4C08-BA57-3694F143A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9516" y="2539336"/>
            <a:ext cx="662781" cy="66278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EC4C555-9A3C-4A7A-B007-131722031E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343" y="3310385"/>
            <a:ext cx="493633" cy="493633"/>
          </a:xfrm>
          <a:prstGeom prst="rect">
            <a:avLst/>
          </a:prstGeom>
        </p:spPr>
      </p:pic>
      <p:pic>
        <p:nvPicPr>
          <p:cNvPr id="15" name="Grafik 14" descr="Glühbirne und Zahnrad">
            <a:extLst>
              <a:ext uri="{FF2B5EF4-FFF2-40B4-BE49-F238E27FC236}">
                <a16:creationId xmlns:a16="http://schemas.microsoft.com/office/drawing/2014/main" id="{8E52ABF0-C02C-495C-8F88-8FCB181FF6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78074" y="3876774"/>
            <a:ext cx="662781" cy="662781"/>
          </a:xfrm>
          <a:prstGeom prst="rect">
            <a:avLst/>
          </a:prstGeom>
        </p:spPr>
      </p:pic>
      <p:pic>
        <p:nvPicPr>
          <p:cNvPr id="16" name="Grafik 15" descr="Netzwerk">
            <a:extLst>
              <a:ext uri="{FF2B5EF4-FFF2-40B4-BE49-F238E27FC236}">
                <a16:creationId xmlns:a16="http://schemas.microsoft.com/office/drawing/2014/main" id="{ADD65542-967D-4C1C-BA2E-45DEEAA4DD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50456" y="4612311"/>
            <a:ext cx="662781" cy="662781"/>
          </a:xfrm>
          <a:prstGeom prst="rect">
            <a:avLst/>
          </a:prstGeom>
        </p:spPr>
      </p:pic>
      <p:pic>
        <p:nvPicPr>
          <p:cNvPr id="17" name="Grafik 16" descr="Bücher im Regal">
            <a:extLst>
              <a:ext uri="{FF2B5EF4-FFF2-40B4-BE49-F238E27FC236}">
                <a16:creationId xmlns:a16="http://schemas.microsoft.com/office/drawing/2014/main" id="{981CB35E-3147-44BE-AC82-C12A95E25D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8" y="1884011"/>
            <a:ext cx="662781" cy="662781"/>
          </a:xfrm>
          <a:prstGeom prst="rect">
            <a:avLst/>
          </a:prstGeom>
        </p:spPr>
      </p:pic>
      <p:pic>
        <p:nvPicPr>
          <p:cNvPr id="18" name="Grafik 17" descr="Gantt-Diagramm">
            <a:extLst>
              <a:ext uri="{FF2B5EF4-FFF2-40B4-BE49-F238E27FC236}">
                <a16:creationId xmlns:a16="http://schemas.microsoft.com/office/drawing/2014/main" id="{F9EBCAE5-BE0D-46F4-8B19-E8334BD49E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93897" y="5352442"/>
            <a:ext cx="662781" cy="662781"/>
          </a:xfrm>
          <a:prstGeom prst="rect">
            <a:avLst/>
          </a:prstGeom>
        </p:spPr>
      </p:pic>
      <p:pic>
        <p:nvPicPr>
          <p:cNvPr id="19" name="Grafik 18" descr="Teils sonnig">
            <a:extLst>
              <a:ext uri="{FF2B5EF4-FFF2-40B4-BE49-F238E27FC236}">
                <a16:creationId xmlns:a16="http://schemas.microsoft.com/office/drawing/2014/main" id="{266C5643-0B32-4B96-9D7E-E853CDE06B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27230" y="6087978"/>
            <a:ext cx="662781" cy="662781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21B28AEE-5B0A-420B-BB90-E7520B402102}"/>
              </a:ext>
            </a:extLst>
          </p:cNvPr>
          <p:cNvSpPr txBox="1"/>
          <p:nvPr/>
        </p:nvSpPr>
        <p:spPr>
          <a:xfrm>
            <a:off x="824736" y="1294662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CNN Fundamentals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721B0BC-0F74-4C03-82DE-8013B875518E}"/>
              </a:ext>
            </a:extLst>
          </p:cNvPr>
          <p:cNvSpPr txBox="1"/>
          <p:nvPr/>
        </p:nvSpPr>
        <p:spPr>
          <a:xfrm>
            <a:off x="1862955" y="2689301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of the art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E2429AB-310B-4160-8009-968684D69FC9}"/>
              </a:ext>
            </a:extLst>
          </p:cNvPr>
          <p:cNvSpPr txBox="1"/>
          <p:nvPr/>
        </p:nvSpPr>
        <p:spPr>
          <a:xfrm>
            <a:off x="2332708" y="3367196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4D52A27-2ABA-4DF6-BA15-714D23F15C85}"/>
              </a:ext>
            </a:extLst>
          </p:cNvPr>
          <p:cNvSpPr txBox="1"/>
          <p:nvPr/>
        </p:nvSpPr>
        <p:spPr>
          <a:xfrm>
            <a:off x="2716754" y="4017785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Collaboratory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D4934F9-98DC-4508-ABDD-170D5A8A4800}"/>
              </a:ext>
            </a:extLst>
          </p:cNvPr>
          <p:cNvSpPr txBox="1"/>
          <p:nvPr/>
        </p:nvSpPr>
        <p:spPr>
          <a:xfrm>
            <a:off x="3222115" y="4753322"/>
            <a:ext cx="31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Implementation of a CNN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674E9A5-FBFD-4925-820F-836FF0FE66DA}"/>
              </a:ext>
            </a:extLst>
          </p:cNvPr>
          <p:cNvSpPr txBox="1"/>
          <p:nvPr/>
        </p:nvSpPr>
        <p:spPr>
          <a:xfrm>
            <a:off x="1397500" y="2029172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material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421993C-A285-4919-AE19-49D64728B9E8}"/>
              </a:ext>
            </a:extLst>
          </p:cNvPr>
          <p:cNvSpPr txBox="1"/>
          <p:nvPr/>
        </p:nvSpPr>
        <p:spPr>
          <a:xfrm>
            <a:off x="3838717" y="5494012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project plan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C8EE448-4D55-4C90-94CC-F98B4578E97F}"/>
              </a:ext>
            </a:extLst>
          </p:cNvPr>
          <p:cNvSpPr txBox="1"/>
          <p:nvPr/>
        </p:nvSpPr>
        <p:spPr>
          <a:xfrm>
            <a:off x="4496547" y="6234702"/>
            <a:ext cx="426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Our achieved goals and experience</a:t>
            </a:r>
          </a:p>
        </p:txBody>
      </p:sp>
      <p:sp>
        <p:nvSpPr>
          <p:cNvPr id="8" name="Gleichschenkliges Dreieck 7">
            <a:extLst>
              <a:ext uri="{FF2B5EF4-FFF2-40B4-BE49-F238E27FC236}">
                <a16:creationId xmlns:a16="http://schemas.microsoft.com/office/drawing/2014/main" id="{C8B9841A-E2E9-4299-B93D-D501D55FF4FD}"/>
              </a:ext>
            </a:extLst>
          </p:cNvPr>
          <p:cNvSpPr/>
          <p:nvPr/>
        </p:nvSpPr>
        <p:spPr>
          <a:xfrm>
            <a:off x="-2131" y="1594269"/>
            <a:ext cx="3622825" cy="5263731"/>
          </a:xfrm>
          <a:prstGeom prst="triangle">
            <a:avLst>
              <a:gd name="adj" fmla="val 0"/>
            </a:avLst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93E7E37-7507-40DC-A3D9-E896D4EF50CE}"/>
              </a:ext>
            </a:extLst>
          </p:cNvPr>
          <p:cNvSpPr txBox="1"/>
          <p:nvPr/>
        </p:nvSpPr>
        <p:spPr>
          <a:xfrm>
            <a:off x="2082116" y="3652869"/>
            <a:ext cx="381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2">
                    <a:lumMod val="75000"/>
                  </a:schemeClr>
                </a:solidFill>
              </a:rPr>
              <a:t>[1]</a:t>
            </a:r>
            <a:endParaRPr lang="en-GB" sz="105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281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A12CF8-77FE-44DE-9B11-614A57C15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Content</a:t>
            </a:r>
            <a:endParaRPr lang="en-GB" dirty="0"/>
          </a:p>
        </p:txBody>
      </p:sp>
      <p:pic>
        <p:nvPicPr>
          <p:cNvPr id="12" name="Inhaltsplatzhalter 3" descr="Prüfliste">
            <a:extLst>
              <a:ext uri="{FF2B5EF4-FFF2-40B4-BE49-F238E27FC236}">
                <a16:creationId xmlns:a16="http://schemas.microsoft.com/office/drawing/2014/main" id="{A5EA9981-8923-410C-97AD-B970245477D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297" y="1143880"/>
            <a:ext cx="662781" cy="662781"/>
          </a:xfrm>
          <a:prstGeom prst="rect">
            <a:avLst/>
          </a:prstGeom>
        </p:spPr>
      </p:pic>
      <p:pic>
        <p:nvPicPr>
          <p:cNvPr id="13" name="Grafik 12" descr="Person mit Idee">
            <a:extLst>
              <a:ext uri="{FF2B5EF4-FFF2-40B4-BE49-F238E27FC236}">
                <a16:creationId xmlns:a16="http://schemas.microsoft.com/office/drawing/2014/main" id="{A3C39A9D-0687-4C08-BA57-3694F143A13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9516" y="2539336"/>
            <a:ext cx="662781" cy="66278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EC4C555-9A3C-4A7A-B007-131722031E9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343" y="3310385"/>
            <a:ext cx="493633" cy="493633"/>
          </a:xfrm>
          <a:prstGeom prst="rect">
            <a:avLst/>
          </a:prstGeom>
        </p:spPr>
      </p:pic>
      <p:pic>
        <p:nvPicPr>
          <p:cNvPr id="15" name="Grafik 14" descr="Glühbirne und Zahnrad">
            <a:extLst>
              <a:ext uri="{FF2B5EF4-FFF2-40B4-BE49-F238E27FC236}">
                <a16:creationId xmlns:a16="http://schemas.microsoft.com/office/drawing/2014/main" id="{8E52ABF0-C02C-495C-8F88-8FCB181FF6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78074" y="3876774"/>
            <a:ext cx="662781" cy="662781"/>
          </a:xfrm>
          <a:prstGeom prst="rect">
            <a:avLst/>
          </a:prstGeom>
        </p:spPr>
      </p:pic>
      <p:pic>
        <p:nvPicPr>
          <p:cNvPr id="16" name="Grafik 15" descr="Netzwerk">
            <a:extLst>
              <a:ext uri="{FF2B5EF4-FFF2-40B4-BE49-F238E27FC236}">
                <a16:creationId xmlns:a16="http://schemas.microsoft.com/office/drawing/2014/main" id="{ADD65542-967D-4C1C-BA2E-45DEEAA4DD0F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50456" y="4612311"/>
            <a:ext cx="662781" cy="662781"/>
          </a:xfrm>
          <a:prstGeom prst="rect">
            <a:avLst/>
          </a:prstGeom>
        </p:spPr>
      </p:pic>
      <p:pic>
        <p:nvPicPr>
          <p:cNvPr id="17" name="Grafik 16" descr="Bücher im Regal">
            <a:extLst>
              <a:ext uri="{FF2B5EF4-FFF2-40B4-BE49-F238E27FC236}">
                <a16:creationId xmlns:a16="http://schemas.microsoft.com/office/drawing/2014/main" id="{981CB35E-3147-44BE-AC82-C12A95E25D96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8" y="1884011"/>
            <a:ext cx="662781" cy="662781"/>
          </a:xfrm>
          <a:prstGeom prst="rect">
            <a:avLst/>
          </a:prstGeom>
        </p:spPr>
      </p:pic>
      <p:pic>
        <p:nvPicPr>
          <p:cNvPr id="18" name="Grafik 17" descr="Gantt-Diagramm">
            <a:extLst>
              <a:ext uri="{FF2B5EF4-FFF2-40B4-BE49-F238E27FC236}">
                <a16:creationId xmlns:a16="http://schemas.microsoft.com/office/drawing/2014/main" id="{F9EBCAE5-BE0D-46F4-8B19-E8334BD49E68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93897" y="5352442"/>
            <a:ext cx="662781" cy="662781"/>
          </a:xfrm>
          <a:prstGeom prst="rect">
            <a:avLst/>
          </a:prstGeom>
        </p:spPr>
      </p:pic>
      <p:pic>
        <p:nvPicPr>
          <p:cNvPr id="19" name="Grafik 18" descr="Teils sonnig">
            <a:extLst>
              <a:ext uri="{FF2B5EF4-FFF2-40B4-BE49-F238E27FC236}">
                <a16:creationId xmlns:a16="http://schemas.microsoft.com/office/drawing/2014/main" id="{266C5643-0B32-4B96-9D7E-E853CDE06B91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27230" y="6087978"/>
            <a:ext cx="662781" cy="662781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21B28AEE-5B0A-420B-BB90-E7520B402102}"/>
              </a:ext>
            </a:extLst>
          </p:cNvPr>
          <p:cNvSpPr txBox="1"/>
          <p:nvPr/>
        </p:nvSpPr>
        <p:spPr>
          <a:xfrm>
            <a:off x="824736" y="1294662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CNN Fundamentals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721B0BC-0F74-4C03-82DE-8013B875518E}"/>
              </a:ext>
            </a:extLst>
          </p:cNvPr>
          <p:cNvSpPr txBox="1"/>
          <p:nvPr/>
        </p:nvSpPr>
        <p:spPr>
          <a:xfrm>
            <a:off x="1862955" y="2689301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State of the art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E2429AB-310B-4160-8009-968684D69FC9}"/>
              </a:ext>
            </a:extLst>
          </p:cNvPr>
          <p:cNvSpPr txBox="1"/>
          <p:nvPr/>
        </p:nvSpPr>
        <p:spPr>
          <a:xfrm>
            <a:off x="2332708" y="3367196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GitHub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4D52A27-2ABA-4DF6-BA15-714D23F15C85}"/>
              </a:ext>
            </a:extLst>
          </p:cNvPr>
          <p:cNvSpPr txBox="1"/>
          <p:nvPr/>
        </p:nvSpPr>
        <p:spPr>
          <a:xfrm>
            <a:off x="2716754" y="4017785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dirty="0"/>
              <a:t>Google Collaboratory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D4934F9-98DC-4508-ABDD-170D5A8A4800}"/>
              </a:ext>
            </a:extLst>
          </p:cNvPr>
          <p:cNvSpPr txBox="1"/>
          <p:nvPr/>
        </p:nvSpPr>
        <p:spPr>
          <a:xfrm>
            <a:off x="3222115" y="4753322"/>
            <a:ext cx="31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Implementation of a CNN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674E9A5-FBFD-4925-820F-836FF0FE66DA}"/>
              </a:ext>
            </a:extLst>
          </p:cNvPr>
          <p:cNvSpPr txBox="1"/>
          <p:nvPr/>
        </p:nvSpPr>
        <p:spPr>
          <a:xfrm>
            <a:off x="1397500" y="2029172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Training material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421993C-A285-4919-AE19-49D64728B9E8}"/>
              </a:ext>
            </a:extLst>
          </p:cNvPr>
          <p:cNvSpPr txBox="1"/>
          <p:nvPr/>
        </p:nvSpPr>
        <p:spPr>
          <a:xfrm>
            <a:off x="3838717" y="5494012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Our project plan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C8EE448-4D55-4C90-94CC-F98B4578E97F}"/>
              </a:ext>
            </a:extLst>
          </p:cNvPr>
          <p:cNvSpPr txBox="1"/>
          <p:nvPr/>
        </p:nvSpPr>
        <p:spPr>
          <a:xfrm>
            <a:off x="4496547" y="6234702"/>
            <a:ext cx="426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Our achieved goals and experience</a:t>
            </a:r>
          </a:p>
        </p:txBody>
      </p:sp>
      <p:sp>
        <p:nvSpPr>
          <p:cNvPr id="8" name="Gleichschenkliges Dreieck 7">
            <a:extLst>
              <a:ext uri="{FF2B5EF4-FFF2-40B4-BE49-F238E27FC236}">
                <a16:creationId xmlns:a16="http://schemas.microsoft.com/office/drawing/2014/main" id="{C8B9841A-E2E9-4299-B93D-D501D55FF4FD}"/>
              </a:ext>
            </a:extLst>
          </p:cNvPr>
          <p:cNvSpPr/>
          <p:nvPr/>
        </p:nvSpPr>
        <p:spPr>
          <a:xfrm>
            <a:off x="-2131" y="1594269"/>
            <a:ext cx="3622825" cy="5263731"/>
          </a:xfrm>
          <a:prstGeom prst="triangle">
            <a:avLst>
              <a:gd name="adj" fmla="val 0"/>
            </a:avLst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93E7E37-7507-40DC-A3D9-E896D4EF50CE}"/>
              </a:ext>
            </a:extLst>
          </p:cNvPr>
          <p:cNvSpPr txBox="1"/>
          <p:nvPr/>
        </p:nvSpPr>
        <p:spPr>
          <a:xfrm>
            <a:off x="2082116" y="3652869"/>
            <a:ext cx="381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75000"/>
                  </a:schemeClr>
                </a:solidFill>
              </a:rPr>
              <a:t>[1]</a:t>
            </a:r>
            <a:endParaRPr lang="en-GB" sz="105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25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Google Collaboratory</a:t>
            </a:r>
            <a:br>
              <a:rPr lang="en-US" dirty="0"/>
            </a:br>
            <a:endParaRPr lang="en-GB" dirty="0"/>
          </a:p>
        </p:txBody>
      </p:sp>
      <p:pic>
        <p:nvPicPr>
          <p:cNvPr id="7" name="Grafik 6" descr="Glühbirne und Zahnrad">
            <a:extLst>
              <a:ext uri="{FF2B5EF4-FFF2-40B4-BE49-F238E27FC236}">
                <a16:creationId xmlns:a16="http://schemas.microsoft.com/office/drawing/2014/main" id="{89F89CB6-2087-4669-8966-4E335E7AE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19" y="248400"/>
            <a:ext cx="662781" cy="6627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E11C9FB-8AA7-4D35-921D-B5FBB53BF23B}"/>
              </a:ext>
            </a:extLst>
          </p:cNvPr>
          <p:cNvSpPr/>
          <p:nvPr/>
        </p:nvSpPr>
        <p:spPr>
          <a:xfrm>
            <a:off x="520174" y="1531921"/>
            <a:ext cx="5122979" cy="4402251"/>
          </a:xfrm>
          <a:prstGeom prst="roundRect">
            <a:avLst>
              <a:gd name="adj" fmla="val 6262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2286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Cloud-based platform </a:t>
            </a:r>
          </a:p>
          <a:p>
            <a:pPr marL="2286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GB"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 learning (with tensor flow)</a:t>
            </a:r>
          </a:p>
          <a:p>
            <a:pPr marL="0" lvl="1">
              <a:lnSpc>
                <a:spcPct val="90000"/>
              </a:lnSpc>
              <a:spcBef>
                <a:spcPts val="500"/>
              </a:spcBef>
            </a:pPr>
            <a:r>
              <a:rPr lang="en-GB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286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GPU and TPU can be used for free</a:t>
            </a:r>
          </a:p>
          <a:p>
            <a:pPr marL="2286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GB"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possible to:</a:t>
            </a:r>
          </a:p>
          <a:p>
            <a:pPr marL="800100" lvl="2" indent="-3429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Write, run, and share code</a:t>
            </a:r>
          </a:p>
          <a:p>
            <a:pPr marL="800100" lvl="2" indent="-3429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Visualize data</a:t>
            </a:r>
          </a:p>
          <a:p>
            <a:pPr marL="800100" lvl="2" indent="-3429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Comment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E6E24E8-4A7A-426C-B96A-62CA28A43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70784"/>
            <a:ext cx="5522409" cy="352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14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3" descr="Prüfliste">
            <a:extLst>
              <a:ext uri="{FF2B5EF4-FFF2-40B4-BE49-F238E27FC236}">
                <a16:creationId xmlns:a16="http://schemas.microsoft.com/office/drawing/2014/main" id="{A5EA9981-8923-410C-97AD-B970245477D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297" y="1143880"/>
            <a:ext cx="662781" cy="662781"/>
          </a:xfrm>
          <a:prstGeom prst="rect">
            <a:avLst/>
          </a:prstGeom>
        </p:spPr>
      </p:pic>
      <p:pic>
        <p:nvPicPr>
          <p:cNvPr id="13" name="Grafik 12" descr="Person mit Idee">
            <a:extLst>
              <a:ext uri="{FF2B5EF4-FFF2-40B4-BE49-F238E27FC236}">
                <a16:creationId xmlns:a16="http://schemas.microsoft.com/office/drawing/2014/main" id="{A3C39A9D-0687-4C08-BA57-3694F143A13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333" y="1808393"/>
            <a:ext cx="662781" cy="66278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EC4C555-9A3C-4A7A-B007-131722031E9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0" y="2579442"/>
            <a:ext cx="493633" cy="493633"/>
          </a:xfrm>
          <a:prstGeom prst="rect">
            <a:avLst/>
          </a:prstGeom>
        </p:spPr>
      </p:pic>
      <p:pic>
        <p:nvPicPr>
          <p:cNvPr id="15" name="Grafik 14" descr="Glühbirne und Zahnrad">
            <a:extLst>
              <a:ext uri="{FF2B5EF4-FFF2-40B4-BE49-F238E27FC236}">
                <a16:creationId xmlns:a16="http://schemas.microsoft.com/office/drawing/2014/main" id="{8E52ABF0-C02C-495C-8F88-8FCB181FF61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36891" y="3145831"/>
            <a:ext cx="662781" cy="662781"/>
          </a:xfrm>
          <a:prstGeom prst="rect">
            <a:avLst/>
          </a:prstGeom>
        </p:spPr>
      </p:pic>
      <p:pic>
        <p:nvPicPr>
          <p:cNvPr id="16" name="Grafik 15" descr="Netzwerk">
            <a:extLst>
              <a:ext uri="{FF2B5EF4-FFF2-40B4-BE49-F238E27FC236}">
                <a16:creationId xmlns:a16="http://schemas.microsoft.com/office/drawing/2014/main" id="{ADD65542-967D-4C1C-BA2E-45DEEAA4DD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9273" y="3881368"/>
            <a:ext cx="662781" cy="662781"/>
          </a:xfrm>
          <a:prstGeom prst="rect">
            <a:avLst/>
          </a:prstGeom>
        </p:spPr>
      </p:pic>
      <p:pic>
        <p:nvPicPr>
          <p:cNvPr id="17" name="Grafik 16" descr="Bücher im Regal">
            <a:extLst>
              <a:ext uri="{FF2B5EF4-FFF2-40B4-BE49-F238E27FC236}">
                <a16:creationId xmlns:a16="http://schemas.microsoft.com/office/drawing/2014/main" id="{981CB35E-3147-44BE-AC82-C12A95E25D96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98122" y="4616905"/>
            <a:ext cx="662781" cy="662781"/>
          </a:xfrm>
          <a:prstGeom prst="rect">
            <a:avLst/>
          </a:prstGeom>
        </p:spPr>
      </p:pic>
      <p:pic>
        <p:nvPicPr>
          <p:cNvPr id="18" name="Grafik 17" descr="Gantt-Diagramm">
            <a:extLst>
              <a:ext uri="{FF2B5EF4-FFF2-40B4-BE49-F238E27FC236}">
                <a16:creationId xmlns:a16="http://schemas.microsoft.com/office/drawing/2014/main" id="{F9EBCAE5-BE0D-46F4-8B19-E8334BD49E68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93897" y="5352442"/>
            <a:ext cx="662781" cy="662781"/>
          </a:xfrm>
          <a:prstGeom prst="rect">
            <a:avLst/>
          </a:prstGeom>
        </p:spPr>
      </p:pic>
      <p:pic>
        <p:nvPicPr>
          <p:cNvPr id="19" name="Grafik 18" descr="Teils sonnig">
            <a:extLst>
              <a:ext uri="{FF2B5EF4-FFF2-40B4-BE49-F238E27FC236}">
                <a16:creationId xmlns:a16="http://schemas.microsoft.com/office/drawing/2014/main" id="{266C5643-0B32-4B96-9D7E-E853CDE06B91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27230" y="6087978"/>
            <a:ext cx="662781" cy="662781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21B28AEE-5B0A-420B-BB90-E7520B402102}"/>
              </a:ext>
            </a:extLst>
          </p:cNvPr>
          <p:cNvSpPr txBox="1"/>
          <p:nvPr/>
        </p:nvSpPr>
        <p:spPr>
          <a:xfrm>
            <a:off x="824736" y="1294662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CNN Fundamentals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721B0BC-0F74-4C03-82DE-8013B875518E}"/>
              </a:ext>
            </a:extLst>
          </p:cNvPr>
          <p:cNvSpPr txBox="1"/>
          <p:nvPr/>
        </p:nvSpPr>
        <p:spPr>
          <a:xfrm>
            <a:off x="1321772" y="1958358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State of the art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E2429AB-310B-4160-8009-968684D69FC9}"/>
              </a:ext>
            </a:extLst>
          </p:cNvPr>
          <p:cNvSpPr txBox="1"/>
          <p:nvPr/>
        </p:nvSpPr>
        <p:spPr>
          <a:xfrm>
            <a:off x="1791525" y="2636253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GitHub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4D52A27-2ABA-4DF6-BA15-714D23F15C85}"/>
              </a:ext>
            </a:extLst>
          </p:cNvPr>
          <p:cNvSpPr txBox="1"/>
          <p:nvPr/>
        </p:nvSpPr>
        <p:spPr>
          <a:xfrm>
            <a:off x="2175571" y="3286842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Google Collaboratory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D4934F9-98DC-4508-ABDD-170D5A8A4800}"/>
              </a:ext>
            </a:extLst>
          </p:cNvPr>
          <p:cNvSpPr txBox="1"/>
          <p:nvPr/>
        </p:nvSpPr>
        <p:spPr>
          <a:xfrm>
            <a:off x="2680932" y="4022379"/>
            <a:ext cx="31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dirty="0"/>
              <a:t>Implementation of a CNN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674E9A5-FBFD-4925-820F-836FF0FE66DA}"/>
              </a:ext>
            </a:extLst>
          </p:cNvPr>
          <p:cNvSpPr txBox="1"/>
          <p:nvPr/>
        </p:nvSpPr>
        <p:spPr>
          <a:xfrm>
            <a:off x="3297534" y="4762066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Training material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421993C-A285-4919-AE19-49D64728B9E8}"/>
              </a:ext>
            </a:extLst>
          </p:cNvPr>
          <p:cNvSpPr txBox="1"/>
          <p:nvPr/>
        </p:nvSpPr>
        <p:spPr>
          <a:xfrm>
            <a:off x="3838717" y="5494012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Our project plan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C8EE448-4D55-4C90-94CC-F98B4578E97F}"/>
              </a:ext>
            </a:extLst>
          </p:cNvPr>
          <p:cNvSpPr txBox="1"/>
          <p:nvPr/>
        </p:nvSpPr>
        <p:spPr>
          <a:xfrm>
            <a:off x="4496547" y="6234702"/>
            <a:ext cx="426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Our achieved goals and experience</a:t>
            </a:r>
          </a:p>
        </p:txBody>
      </p:sp>
      <p:sp>
        <p:nvSpPr>
          <p:cNvPr id="8" name="Gleichschenkliges Dreieck 7">
            <a:extLst>
              <a:ext uri="{FF2B5EF4-FFF2-40B4-BE49-F238E27FC236}">
                <a16:creationId xmlns:a16="http://schemas.microsoft.com/office/drawing/2014/main" id="{C8B9841A-E2E9-4299-B93D-D501D55FF4FD}"/>
              </a:ext>
            </a:extLst>
          </p:cNvPr>
          <p:cNvSpPr/>
          <p:nvPr/>
        </p:nvSpPr>
        <p:spPr>
          <a:xfrm>
            <a:off x="-2131" y="1594269"/>
            <a:ext cx="3622825" cy="5263731"/>
          </a:xfrm>
          <a:prstGeom prst="triangle">
            <a:avLst>
              <a:gd name="adj" fmla="val 0"/>
            </a:avLst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697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5" descr="Ein Bild, das Essen enthält.&#10;&#10;Beschreibung automatisch generiert.">
            <a:extLst>
              <a:ext uri="{FF2B5EF4-FFF2-40B4-BE49-F238E27FC236}">
                <a16:creationId xmlns:a16="http://schemas.microsoft.com/office/drawing/2014/main" id="{C125FEF0-4808-422C-86AE-BC5FCB75D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062" y="1055802"/>
            <a:ext cx="7142670" cy="536008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Implementation of a CNN  - Lab: Fashion MNIST</a:t>
            </a:r>
            <a:br>
              <a:rPr lang="en-US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30EED2-8A3E-4B26-B42A-3FB6626CC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91033FA-4109-45ED-9622-3B6FD31FB351}"/>
              </a:ext>
            </a:extLst>
          </p:cNvPr>
          <p:cNvSpPr txBox="1"/>
          <p:nvPr/>
        </p:nvSpPr>
        <p:spPr>
          <a:xfrm>
            <a:off x="5888610" y="6093429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2">
                    <a:lumMod val="75000"/>
                  </a:schemeClr>
                </a:solidFill>
              </a:rPr>
              <a:t>[18]</a:t>
            </a:r>
            <a:endParaRPr lang="en-GB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Grafik 4" descr="Netzwerk">
            <a:extLst>
              <a:ext uri="{FF2B5EF4-FFF2-40B4-BE49-F238E27FC236}">
                <a16:creationId xmlns:a16="http://schemas.microsoft.com/office/drawing/2014/main" id="{1F1241EE-3955-4077-B119-FCB8A67C9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419" y="248400"/>
            <a:ext cx="662781" cy="662781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44350929-DC11-404B-9706-F7E825A94ADA}"/>
              </a:ext>
            </a:extLst>
          </p:cNvPr>
          <p:cNvSpPr/>
          <p:nvPr/>
        </p:nvSpPr>
        <p:spPr>
          <a:xfrm>
            <a:off x="319648" y="1612131"/>
            <a:ext cx="5122979" cy="4402251"/>
          </a:xfrm>
          <a:prstGeom prst="roundRect">
            <a:avLst>
              <a:gd name="adj" fmla="val 6262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Calibri"/>
                <a:cs typeface="Calibri"/>
              </a:rPr>
              <a:t>70.000 pictures of clothes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Calibri"/>
                <a:cs typeface="Calibri"/>
              </a:rPr>
              <a:t>10 classes</a:t>
            </a:r>
            <a:endParaRPr lang="en-GB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Calibri"/>
                <a:cs typeface="Calibri"/>
              </a:rPr>
              <a:t>28x28 pixel</a:t>
            </a:r>
            <a:endParaRPr lang="en-GB" dirty="0">
              <a:solidFill>
                <a:srgbClr val="000000"/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panose="020B0604020202020204" pitchFamily="34" charset="0"/>
              <a:buChar char="Ø"/>
            </a:pPr>
            <a:r>
              <a:rPr lang="en-GB" sz="2400" dirty="0">
                <a:solidFill>
                  <a:srgbClr val="000000"/>
                </a:solidFill>
                <a:latin typeface="Calibri"/>
                <a:cs typeface="Calibri"/>
              </a:rPr>
              <a:t>simple neuronal network</a:t>
            </a:r>
            <a:endParaRPr lang="en-GB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800" dirty="0">
                <a:solidFill>
                  <a:srgbClr val="000000"/>
                </a:solidFill>
                <a:latin typeface="Calibri"/>
                <a:cs typeface="Calibri"/>
              </a:rPr>
              <a:t>Focus on the environment</a:t>
            </a:r>
            <a:br>
              <a:rPr lang="en-GB" sz="2800" dirty="0">
                <a:latin typeface="Calibri"/>
                <a:cs typeface="Calibri"/>
              </a:rPr>
            </a:br>
            <a:r>
              <a:rPr lang="en-GB" sz="2800" dirty="0">
                <a:solidFill>
                  <a:srgbClr val="000000"/>
                </a:solidFill>
                <a:latin typeface="Calibri"/>
                <a:cs typeface="Calibri"/>
              </a:rPr>
              <a:t>of the neuronal network</a:t>
            </a:r>
          </a:p>
          <a:p>
            <a:pPr marL="0" lvl="1">
              <a:lnSpc>
                <a:spcPct val="90000"/>
              </a:lnSpc>
              <a:spcBef>
                <a:spcPts val="500"/>
              </a:spcBef>
            </a:pP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dirty="0">
              <a:solidFill>
                <a:srgbClr val="000000"/>
              </a:solidFill>
              <a:latin typeface="Univers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062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Implementation of a CNN  - Lab: </a:t>
            </a:r>
            <a:r>
              <a:rPr lang="en-US" dirty="0" err="1">
                <a:latin typeface="Calibri"/>
                <a:cs typeface="Calibri"/>
              </a:rPr>
              <a:t>ImageWoof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pic>
        <p:nvPicPr>
          <p:cNvPr id="5" name="Grafik 4" descr="Netzwerk">
            <a:extLst>
              <a:ext uri="{FF2B5EF4-FFF2-40B4-BE49-F238E27FC236}">
                <a16:creationId xmlns:a16="http://schemas.microsoft.com/office/drawing/2014/main" id="{1F1241EE-3955-4077-B119-FCB8A67C9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19" y="248400"/>
            <a:ext cx="662781" cy="662781"/>
          </a:xfrm>
          <a:prstGeom prst="rect">
            <a:avLst/>
          </a:prstGeom>
        </p:spPr>
      </p:pic>
      <p:pic>
        <p:nvPicPr>
          <p:cNvPr id="4" name="Grafik 5" descr="Ein Bild, das Foto, verschieden, Haufen, anzeigend enthält.&#10;&#10;Beschreibung automatisch generiert.">
            <a:extLst>
              <a:ext uri="{FF2B5EF4-FFF2-40B4-BE49-F238E27FC236}">
                <a16:creationId xmlns:a16="http://schemas.microsoft.com/office/drawing/2014/main" id="{46A8137A-ECD8-4DFE-A617-B12F86B96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571" y="1248777"/>
            <a:ext cx="4856671" cy="494613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0F8F163-ED36-44D0-A29A-23B4C493D172}"/>
              </a:ext>
            </a:extLst>
          </p:cNvPr>
          <p:cNvSpPr txBox="1"/>
          <p:nvPr/>
        </p:nvSpPr>
        <p:spPr>
          <a:xfrm>
            <a:off x="6573642" y="6169549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2">
                    <a:lumMod val="75000"/>
                  </a:schemeClr>
                </a:solidFill>
              </a:rPr>
              <a:t>[19]</a:t>
            </a:r>
            <a:endParaRPr lang="en-GB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294A1D16-4B89-4590-9BC9-1A34D2FC983F}"/>
              </a:ext>
            </a:extLst>
          </p:cNvPr>
          <p:cNvSpPr/>
          <p:nvPr/>
        </p:nvSpPr>
        <p:spPr>
          <a:xfrm>
            <a:off x="849038" y="1940993"/>
            <a:ext cx="5122979" cy="3552020"/>
          </a:xfrm>
          <a:prstGeom prst="roundRect">
            <a:avLst>
              <a:gd name="adj" fmla="val 6262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Calibri"/>
                <a:cs typeface="Calibri"/>
              </a:rPr>
              <a:t>13.000 different pictures of dogs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Calibri"/>
                <a:cs typeface="Calibri"/>
              </a:rPr>
              <a:t>10 classes (dog breed)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Calibri"/>
                <a:cs typeface="Calibri"/>
              </a:rPr>
              <a:t>Minimum size: 320x320 pixel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panose="020B0604020202020204" pitchFamily="34" charset="0"/>
              <a:buChar char="Ø"/>
            </a:pPr>
            <a:r>
              <a:rPr lang="en-GB" sz="2400" dirty="0">
                <a:solidFill>
                  <a:srgbClr val="000000"/>
                </a:solidFill>
                <a:latin typeface="Calibri"/>
                <a:cs typeface="Calibri"/>
              </a:rPr>
              <a:t>more complex CNN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Calibri"/>
                <a:cs typeface="Calibri"/>
              </a:rPr>
              <a:t>Focus on the CNN layer structure</a:t>
            </a:r>
            <a:endParaRPr lang="en-GB" dirty="0">
              <a:solidFill>
                <a:srgbClr val="000000"/>
              </a:solidFill>
            </a:endParaRPr>
          </a:p>
          <a:p>
            <a:pPr marL="0" lvl="1">
              <a:lnSpc>
                <a:spcPct val="90000"/>
              </a:lnSpc>
              <a:spcBef>
                <a:spcPts val="500"/>
              </a:spcBef>
            </a:pP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dirty="0">
              <a:solidFill>
                <a:srgbClr val="000000"/>
              </a:solidFill>
              <a:latin typeface="Univers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65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Implementation of a CNN  - Libraries and Tools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Grafik 4" descr="Netzwerk">
            <a:extLst>
              <a:ext uri="{FF2B5EF4-FFF2-40B4-BE49-F238E27FC236}">
                <a16:creationId xmlns:a16="http://schemas.microsoft.com/office/drawing/2014/main" id="{1F1241EE-3955-4077-B119-FCB8A67C9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19" y="248400"/>
            <a:ext cx="662781" cy="662781"/>
          </a:xfrm>
          <a:prstGeom prst="rect">
            <a:avLst/>
          </a:prstGeom>
        </p:spPr>
      </p:pic>
      <p:pic>
        <p:nvPicPr>
          <p:cNvPr id="7" name="Grafik 7" descr="Ein Bild, das orange, haltend, Raum enthält.&#10;&#10;Beschreibung automatisch generiert.">
            <a:extLst>
              <a:ext uri="{FF2B5EF4-FFF2-40B4-BE49-F238E27FC236}">
                <a16:creationId xmlns:a16="http://schemas.microsoft.com/office/drawing/2014/main" id="{909EB7AF-81EA-4B25-BEAE-F89928493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397" y="4941538"/>
            <a:ext cx="8321615" cy="1268912"/>
          </a:xfrm>
          <a:prstGeom prst="rect">
            <a:avLst/>
          </a:prstGeom>
        </p:spPr>
      </p:pic>
      <p:pic>
        <p:nvPicPr>
          <p:cNvPr id="8" name="Grafik 8" descr="Ein Bild, das Text, Karte enthält.&#10;&#10;Beschreibung automatisch generiert.">
            <a:extLst>
              <a:ext uri="{FF2B5EF4-FFF2-40B4-BE49-F238E27FC236}">
                <a16:creationId xmlns:a16="http://schemas.microsoft.com/office/drawing/2014/main" id="{40E7910C-ADC5-4464-BCC4-230E6A6FA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285" y="1454396"/>
            <a:ext cx="5316746" cy="31404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C891AB8-4308-4463-A418-3568AFF6E963}"/>
              </a:ext>
            </a:extLst>
          </p:cNvPr>
          <p:cNvSpPr txBox="1"/>
          <p:nvPr/>
        </p:nvSpPr>
        <p:spPr>
          <a:xfrm>
            <a:off x="5981285" y="4594840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2">
                    <a:lumMod val="75000"/>
                  </a:schemeClr>
                </a:solidFill>
              </a:rPr>
              <a:t>[20]</a:t>
            </a:r>
            <a:endParaRPr lang="en-GB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38F55FAE-8564-4F7A-A161-37BAA6BD9A58}"/>
              </a:ext>
            </a:extLst>
          </p:cNvPr>
          <p:cNvSpPr/>
          <p:nvPr/>
        </p:nvSpPr>
        <p:spPr>
          <a:xfrm>
            <a:off x="913206" y="2309963"/>
            <a:ext cx="4489316" cy="1290082"/>
          </a:xfrm>
          <a:prstGeom prst="roundRect">
            <a:avLst>
              <a:gd name="adj" fmla="val 6262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GB" sz="2800" dirty="0">
                <a:solidFill>
                  <a:srgbClr val="000000"/>
                </a:solidFill>
                <a:latin typeface="Calibri"/>
                <a:cs typeface="Calibri"/>
              </a:rPr>
              <a:t>Installing and importing the </a:t>
            </a:r>
            <a:endParaRPr lang="de-DE" sz="2800" dirty="0">
              <a:solidFill>
                <a:srgbClr val="000000"/>
              </a:solidFill>
              <a:ea typeface="+mn-lt"/>
              <a:cs typeface="+mn-lt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GB" sz="2800" dirty="0">
                <a:solidFill>
                  <a:srgbClr val="000000"/>
                </a:solidFill>
                <a:latin typeface="Calibri"/>
                <a:cs typeface="Calibri"/>
              </a:rPr>
              <a:t>needed libraries and tools</a:t>
            </a:r>
            <a:endParaRPr lang="en-GB" dirty="0">
              <a:solidFill>
                <a:srgbClr val="000000"/>
              </a:solidFill>
            </a:endParaRPr>
          </a:p>
          <a:p>
            <a:pPr marL="0" algn="ctr"/>
            <a:endParaRPr lang="en-US" sz="2400" dirty="0">
              <a:solidFill>
                <a:srgbClr val="000000"/>
              </a:solidFill>
              <a:latin typeface="Univers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26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Implementation of a CNN  - Repository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pic>
        <p:nvPicPr>
          <p:cNvPr id="5" name="Grafik 4" descr="Netzwerk">
            <a:extLst>
              <a:ext uri="{FF2B5EF4-FFF2-40B4-BE49-F238E27FC236}">
                <a16:creationId xmlns:a16="http://schemas.microsoft.com/office/drawing/2014/main" id="{1F1241EE-3955-4077-B119-FCB8A67C9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19" y="248400"/>
            <a:ext cx="662781" cy="662781"/>
          </a:xfrm>
          <a:prstGeom prst="rect">
            <a:avLst/>
          </a:prstGeom>
        </p:spPr>
      </p:pic>
      <p:pic>
        <p:nvPicPr>
          <p:cNvPr id="6" name="Grafik 6" descr="Ein Bild, das Vogel, Blume, Baum enthält.&#10;&#10;Beschreibung automatisch generiert.">
            <a:extLst>
              <a:ext uri="{FF2B5EF4-FFF2-40B4-BE49-F238E27FC236}">
                <a16:creationId xmlns:a16="http://schemas.microsoft.com/office/drawing/2014/main" id="{99677492-3197-47D6-91A1-F5D21F285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799" y="3991784"/>
            <a:ext cx="9543689" cy="2451822"/>
          </a:xfrm>
          <a:prstGeom prst="rect">
            <a:avLst/>
          </a:prstGeom>
        </p:spPr>
      </p:pic>
      <p:pic>
        <p:nvPicPr>
          <p:cNvPr id="7" name="Grafik 7" descr="Ein Bild, das Computer enthält.&#10;&#10;Beschreibung automatisch generiert.">
            <a:extLst>
              <a:ext uri="{FF2B5EF4-FFF2-40B4-BE49-F238E27FC236}">
                <a16:creationId xmlns:a16="http://schemas.microsoft.com/office/drawing/2014/main" id="{C9C1D9F5-2975-494A-8040-BB66EC362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180" y="1219749"/>
            <a:ext cx="3073880" cy="248542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6BD2735-1266-4C6E-911B-F410DC5DF3CA}"/>
              </a:ext>
            </a:extLst>
          </p:cNvPr>
          <p:cNvSpPr txBox="1"/>
          <p:nvPr/>
        </p:nvSpPr>
        <p:spPr>
          <a:xfrm>
            <a:off x="7279180" y="3313736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2">
                    <a:lumMod val="75000"/>
                  </a:schemeClr>
                </a:solidFill>
              </a:rPr>
              <a:t>[21]</a:t>
            </a:r>
            <a:endParaRPr lang="en-GB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779EBC11-2CDB-430D-8038-A765973205D2}"/>
              </a:ext>
            </a:extLst>
          </p:cNvPr>
          <p:cNvSpPr/>
          <p:nvPr/>
        </p:nvSpPr>
        <p:spPr>
          <a:xfrm>
            <a:off x="2076259" y="1932973"/>
            <a:ext cx="3358348" cy="1290082"/>
          </a:xfrm>
          <a:prstGeom prst="roundRect">
            <a:avLst>
              <a:gd name="adj" fmla="val 6262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GB" sz="2800" dirty="0">
                <a:solidFill>
                  <a:srgbClr val="000000"/>
                </a:solidFill>
                <a:latin typeface="Calibri"/>
                <a:cs typeface="Calibri"/>
              </a:rPr>
              <a:t>Forking and cloning </a:t>
            </a:r>
            <a:endParaRPr lang="en-GB" sz="2800" dirty="0">
              <a:solidFill>
                <a:srgbClr val="000000"/>
              </a:solidFill>
              <a:ea typeface="+mn-lt"/>
              <a:cs typeface="+mn-lt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GB" sz="2800" dirty="0">
                <a:solidFill>
                  <a:srgbClr val="000000"/>
                </a:solidFill>
                <a:latin typeface="Calibri"/>
                <a:cs typeface="Calibri"/>
              </a:rPr>
              <a:t>of your repository</a:t>
            </a:r>
            <a:endParaRPr lang="en-GB" sz="2000" dirty="0">
              <a:solidFill>
                <a:srgbClr val="000000"/>
              </a:solidFill>
            </a:endParaRPr>
          </a:p>
          <a:p>
            <a:pPr marL="0" algn="ctr"/>
            <a:endParaRPr lang="en-US" sz="2400" dirty="0">
              <a:solidFill>
                <a:srgbClr val="000000"/>
              </a:solidFill>
              <a:latin typeface="Univers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698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Implementation of a CNN  - Load the dataset</a:t>
            </a:r>
            <a:br>
              <a:rPr lang="en-US" dirty="0"/>
            </a:br>
            <a:endParaRPr lang="en-GB" dirty="0"/>
          </a:p>
        </p:txBody>
      </p:sp>
      <p:pic>
        <p:nvPicPr>
          <p:cNvPr id="6" name="Grafik 6" descr="Ein Bild, das Spieler, Computer enthält.&#10;&#10;Beschreibung automatisch generiert.">
            <a:extLst>
              <a:ext uri="{FF2B5EF4-FFF2-40B4-BE49-F238E27FC236}">
                <a16:creationId xmlns:a16="http://schemas.microsoft.com/office/drawing/2014/main" id="{3021B0E3-F841-49C2-A9B6-184C715D5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8231" y="1500594"/>
            <a:ext cx="4137084" cy="3106407"/>
          </a:xfrm>
        </p:spPr>
      </p:pic>
      <p:pic>
        <p:nvPicPr>
          <p:cNvPr id="5" name="Grafik 4" descr="Netzwerk">
            <a:extLst>
              <a:ext uri="{FF2B5EF4-FFF2-40B4-BE49-F238E27FC236}">
                <a16:creationId xmlns:a16="http://schemas.microsoft.com/office/drawing/2014/main" id="{1F1241EE-3955-4077-B119-FCB8A67C9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419" y="248400"/>
            <a:ext cx="662781" cy="662781"/>
          </a:xfrm>
          <a:prstGeom prst="rect">
            <a:avLst/>
          </a:prstGeom>
        </p:spPr>
      </p:pic>
      <p:pic>
        <p:nvPicPr>
          <p:cNvPr id="4" name="Grafik 5" descr="Ein Bild, das Messer enthält.&#10;&#10;Beschreibung automatisch generiert.">
            <a:extLst>
              <a:ext uri="{FF2B5EF4-FFF2-40B4-BE49-F238E27FC236}">
                <a16:creationId xmlns:a16="http://schemas.microsoft.com/office/drawing/2014/main" id="{5AE9CCFE-3F37-437D-97DB-65FBC1A01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514" y="5147966"/>
            <a:ext cx="8580407" cy="103342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1444D6C-805B-4EC9-855C-DEBB3E9F2C04}"/>
              </a:ext>
            </a:extLst>
          </p:cNvPr>
          <p:cNvSpPr txBox="1"/>
          <p:nvPr/>
        </p:nvSpPr>
        <p:spPr>
          <a:xfrm>
            <a:off x="6838231" y="4621792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2">
                    <a:lumMod val="75000"/>
                  </a:schemeClr>
                </a:solidFill>
              </a:rPr>
              <a:t>[22]</a:t>
            </a:r>
            <a:endParaRPr lang="en-GB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BE3ED437-D5CD-4FCE-AE3D-C87ECC994714}"/>
              </a:ext>
            </a:extLst>
          </p:cNvPr>
          <p:cNvSpPr/>
          <p:nvPr/>
        </p:nvSpPr>
        <p:spPr>
          <a:xfrm>
            <a:off x="1891774" y="2775183"/>
            <a:ext cx="2203316" cy="568190"/>
          </a:xfrm>
          <a:prstGeom prst="roundRect">
            <a:avLst>
              <a:gd name="adj" fmla="val 626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GB" sz="2400" dirty="0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OR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E67DFDA-C817-42BA-B9AF-8B8671B6C51C}"/>
              </a:ext>
            </a:extLst>
          </p:cNvPr>
          <p:cNvSpPr/>
          <p:nvPr/>
        </p:nvSpPr>
        <p:spPr>
          <a:xfrm>
            <a:off x="1388644" y="1708485"/>
            <a:ext cx="3204000" cy="81232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GB" dirty="0">
                <a:solidFill>
                  <a:schemeClr val="tx1"/>
                </a:solidFill>
                <a:latin typeface="Calibri"/>
                <a:cs typeface="Calibri"/>
              </a:rPr>
              <a:t>Cloned repository (data path)</a:t>
            </a:r>
            <a:endParaRPr lang="en-GB" dirty="0">
              <a:ea typeface="+mn-lt"/>
              <a:cs typeface="+mn-lt"/>
            </a:endParaRP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85EDB27B-68BF-4664-B2D2-87024FE34ED6}"/>
              </a:ext>
            </a:extLst>
          </p:cNvPr>
          <p:cNvSpPr/>
          <p:nvPr/>
        </p:nvSpPr>
        <p:spPr>
          <a:xfrm>
            <a:off x="1388643" y="3673641"/>
            <a:ext cx="3204000" cy="81232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GB" dirty="0">
                <a:solidFill>
                  <a:schemeClr val="tx1"/>
                </a:solidFill>
                <a:latin typeface="Calibri"/>
                <a:cs typeface="Calibri"/>
              </a:rPr>
              <a:t>Start the download in the </a:t>
            </a:r>
            <a:br>
              <a:rPr lang="en-GB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n-GB" dirty="0">
                <a:solidFill>
                  <a:schemeClr val="tx1"/>
                </a:solidFill>
                <a:latin typeface="Calibri"/>
                <a:cs typeface="Calibri"/>
              </a:rPr>
              <a:t>python code (import)</a:t>
            </a:r>
            <a:endParaRPr lang="en-GB" dirty="0">
              <a:solidFill>
                <a:schemeClr val="tx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4698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Verbinder: gewinkelt 31">
            <a:extLst>
              <a:ext uri="{FF2B5EF4-FFF2-40B4-BE49-F238E27FC236}">
                <a16:creationId xmlns:a16="http://schemas.microsoft.com/office/drawing/2014/main" id="{9E4D1D9A-4DEE-4E47-8C0B-3F0AE813DFA0}"/>
              </a:ext>
            </a:extLst>
          </p:cNvPr>
          <p:cNvCxnSpPr/>
          <p:nvPr/>
        </p:nvCxnSpPr>
        <p:spPr>
          <a:xfrm>
            <a:off x="5095875" y="1789420"/>
            <a:ext cx="1532467" cy="149860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Implementation of a CNN  - Preprocess the data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pic>
        <p:nvPicPr>
          <p:cNvPr id="37" name="Grafik 37">
            <a:extLst>
              <a:ext uri="{FF2B5EF4-FFF2-40B4-BE49-F238E27FC236}">
                <a16:creationId xmlns:a16="http://schemas.microsoft.com/office/drawing/2014/main" id="{85A0B3B6-2777-4D7C-989E-422BF946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991" y="4117901"/>
            <a:ext cx="7627188" cy="962923"/>
          </a:xfrm>
        </p:spPr>
      </p:pic>
      <p:pic>
        <p:nvPicPr>
          <p:cNvPr id="5" name="Grafik 4" descr="Netzwerk">
            <a:extLst>
              <a:ext uri="{FF2B5EF4-FFF2-40B4-BE49-F238E27FC236}">
                <a16:creationId xmlns:a16="http://schemas.microsoft.com/office/drawing/2014/main" id="{1F1241EE-3955-4077-B119-FCB8A67C9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419" y="248400"/>
            <a:ext cx="662781" cy="662781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1C2C7CEF-DDE7-4F37-8B0E-03339175F7AF}"/>
              </a:ext>
            </a:extLst>
          </p:cNvPr>
          <p:cNvSpPr/>
          <p:nvPr/>
        </p:nvSpPr>
        <p:spPr>
          <a:xfrm>
            <a:off x="523644" y="1449089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Reshape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39FB680-838E-4DA7-B02D-4551BFC461BB}"/>
              </a:ext>
            </a:extLst>
          </p:cNvPr>
          <p:cNvCxnSpPr>
            <a:cxnSpLocks/>
          </p:cNvCxnSpPr>
          <p:nvPr/>
        </p:nvCxnSpPr>
        <p:spPr>
          <a:xfrm flipV="1">
            <a:off x="2677171" y="1779744"/>
            <a:ext cx="843534" cy="7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618E35D4-4E7F-45EF-B10C-4E6C2D155C35}"/>
              </a:ext>
            </a:extLst>
          </p:cNvPr>
          <p:cNvSpPr/>
          <p:nvPr/>
        </p:nvSpPr>
        <p:spPr>
          <a:xfrm>
            <a:off x="3528512" y="1420335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Shuffle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25F2A4B-D97F-4F87-BACC-1BD4A961ACA0}"/>
              </a:ext>
            </a:extLst>
          </p:cNvPr>
          <p:cNvCxnSpPr>
            <a:cxnSpLocks/>
          </p:cNvCxnSpPr>
          <p:nvPr/>
        </p:nvCxnSpPr>
        <p:spPr>
          <a:xfrm flipV="1">
            <a:off x="5682039" y="1779743"/>
            <a:ext cx="4854817" cy="7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627ED31C-0055-4743-8A65-0D6A2CE22E0D}"/>
              </a:ext>
            </a:extLst>
          </p:cNvPr>
          <p:cNvCxnSpPr/>
          <p:nvPr/>
        </p:nvCxnSpPr>
        <p:spPr>
          <a:xfrm rot="16200000" flipH="1">
            <a:off x="5996776" y="1655637"/>
            <a:ext cx="505370" cy="757954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C9E30C6F-B8E0-4ADE-8B59-B73B2DAE16B7}"/>
              </a:ext>
            </a:extLst>
          </p:cNvPr>
          <p:cNvSpPr/>
          <p:nvPr/>
        </p:nvSpPr>
        <p:spPr>
          <a:xfrm>
            <a:off x="6632785" y="1951561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  <a:alpha val="41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Normalizing the pixel value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5DB60268-2C8E-4531-BAC4-781F467F9839}"/>
              </a:ext>
            </a:extLst>
          </p:cNvPr>
          <p:cNvSpPr/>
          <p:nvPr/>
        </p:nvSpPr>
        <p:spPr>
          <a:xfrm>
            <a:off x="6627672" y="2910530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  <a:alpha val="41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Convert labels to vectors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A4752392-2897-4CCF-97CD-ECA043626805}"/>
              </a:ext>
            </a:extLst>
          </p:cNvPr>
          <p:cNvCxnSpPr>
            <a:cxnSpLocks/>
          </p:cNvCxnSpPr>
          <p:nvPr/>
        </p:nvCxnSpPr>
        <p:spPr>
          <a:xfrm>
            <a:off x="8787548" y="3232592"/>
            <a:ext cx="17493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DD46CCB-544F-4A17-99D4-C7EC986E4E3E}"/>
              </a:ext>
            </a:extLst>
          </p:cNvPr>
          <p:cNvCxnSpPr>
            <a:cxnSpLocks/>
          </p:cNvCxnSpPr>
          <p:nvPr/>
        </p:nvCxnSpPr>
        <p:spPr>
          <a:xfrm>
            <a:off x="8787547" y="2254931"/>
            <a:ext cx="174930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8" descr="Ein Bild, das Objekt, orange, Uhr, dunkel enthält.&#10;&#10;Beschreibung automatisch generiert.">
            <a:extLst>
              <a:ext uri="{FF2B5EF4-FFF2-40B4-BE49-F238E27FC236}">
                <a16:creationId xmlns:a16="http://schemas.microsoft.com/office/drawing/2014/main" id="{4E4BAAF4-DB57-4A6A-A6F4-357B3315A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34" y="5417184"/>
            <a:ext cx="4094671" cy="96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42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Implementation of a CNN  - Layer structure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pic>
        <p:nvPicPr>
          <p:cNvPr id="5" name="Grafik 4" descr="Netzwerk">
            <a:extLst>
              <a:ext uri="{FF2B5EF4-FFF2-40B4-BE49-F238E27FC236}">
                <a16:creationId xmlns:a16="http://schemas.microsoft.com/office/drawing/2014/main" id="{1F1241EE-3955-4077-B119-FCB8A67C9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19" y="248400"/>
            <a:ext cx="662781" cy="662781"/>
          </a:xfrm>
          <a:prstGeom prst="rect">
            <a:avLst/>
          </a:prstGeom>
        </p:spPr>
      </p:pic>
      <p:pic>
        <p:nvPicPr>
          <p:cNvPr id="4" name="Grafik 5" descr="Ein Bild, das Screenshot enthält.&#10;&#10;Beschreibung automatisch generiert.">
            <a:extLst>
              <a:ext uri="{FF2B5EF4-FFF2-40B4-BE49-F238E27FC236}">
                <a16:creationId xmlns:a16="http://schemas.microsoft.com/office/drawing/2014/main" id="{F15593E8-D763-4D61-AA46-15B266C24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397" y="1549213"/>
            <a:ext cx="4899803" cy="4456195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108ADFEE-3B6F-4484-9103-F860B976529B}"/>
              </a:ext>
            </a:extLst>
          </p:cNvPr>
          <p:cNvSpPr/>
          <p:nvPr/>
        </p:nvSpPr>
        <p:spPr>
          <a:xfrm>
            <a:off x="849038" y="2518508"/>
            <a:ext cx="5122979" cy="2517304"/>
          </a:xfrm>
          <a:prstGeom prst="roundRect">
            <a:avLst>
              <a:gd name="adj" fmla="val 6262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Calibri"/>
                <a:cs typeface="Calibri"/>
              </a:rPr>
              <a:t>Basic layer structure for the </a:t>
            </a:r>
            <a:br>
              <a:rPr lang="en-GB" sz="2400" dirty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en-GB" sz="2400" dirty="0">
                <a:solidFill>
                  <a:srgbClr val="000000"/>
                </a:solidFill>
                <a:latin typeface="Calibri"/>
                <a:cs typeface="Calibri"/>
              </a:rPr>
              <a:t>fashion MNIST neural network</a:t>
            </a:r>
            <a:endParaRPr lang="de-DE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Calibri"/>
                <a:cs typeface="Calibri"/>
              </a:rPr>
              <a:t>More complex layer structure</a:t>
            </a:r>
            <a:br>
              <a:rPr lang="en-GB" sz="2400" dirty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en-GB" sz="2400" dirty="0">
                <a:solidFill>
                  <a:srgbClr val="000000"/>
                </a:solidFill>
                <a:latin typeface="Calibri"/>
                <a:cs typeface="Calibri"/>
              </a:rPr>
              <a:t>for the </a:t>
            </a:r>
            <a:r>
              <a:rPr lang="en-GB" sz="2400" dirty="0" err="1">
                <a:solidFill>
                  <a:srgbClr val="000000"/>
                </a:solidFill>
                <a:latin typeface="Calibri"/>
                <a:cs typeface="Calibri"/>
              </a:rPr>
              <a:t>ImageWoof</a:t>
            </a:r>
            <a:r>
              <a:rPr lang="en-GB" sz="2400" dirty="0">
                <a:solidFill>
                  <a:srgbClr val="000000"/>
                </a:solidFill>
                <a:latin typeface="Calibri"/>
                <a:cs typeface="Calibri"/>
              </a:rPr>
              <a:t> CNN</a:t>
            </a:r>
            <a:endParaRPr lang="en-GB" dirty="0">
              <a:solidFill>
                <a:srgbClr val="000000"/>
              </a:solidFill>
            </a:endParaRPr>
          </a:p>
          <a:p>
            <a:pPr marL="0" lvl="1">
              <a:lnSpc>
                <a:spcPct val="90000"/>
              </a:lnSpc>
              <a:spcBef>
                <a:spcPts val="500"/>
              </a:spcBef>
            </a:pP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dirty="0">
              <a:solidFill>
                <a:srgbClr val="000000"/>
              </a:solidFill>
              <a:latin typeface="Univers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47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A12CF8-77FE-44DE-9B11-614A57C15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Content</a:t>
            </a:r>
            <a:endParaRPr lang="en-GB" dirty="0"/>
          </a:p>
        </p:txBody>
      </p:sp>
      <p:pic>
        <p:nvPicPr>
          <p:cNvPr id="12" name="Inhaltsplatzhalter 3" descr="Prüfliste">
            <a:extLst>
              <a:ext uri="{FF2B5EF4-FFF2-40B4-BE49-F238E27FC236}">
                <a16:creationId xmlns:a16="http://schemas.microsoft.com/office/drawing/2014/main" id="{A5EA9981-8923-410C-97AD-B97024547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297" y="1143880"/>
            <a:ext cx="662781" cy="662781"/>
          </a:xfrm>
          <a:prstGeom prst="rect">
            <a:avLst/>
          </a:prstGeom>
        </p:spPr>
      </p:pic>
      <p:pic>
        <p:nvPicPr>
          <p:cNvPr id="13" name="Grafik 12" descr="Person mit Idee">
            <a:extLst>
              <a:ext uri="{FF2B5EF4-FFF2-40B4-BE49-F238E27FC236}">
                <a16:creationId xmlns:a16="http://schemas.microsoft.com/office/drawing/2014/main" id="{A3C39A9D-0687-4C08-BA57-3694F143A13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9516" y="2539336"/>
            <a:ext cx="662781" cy="66278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EC4C555-9A3C-4A7A-B007-131722031E9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343" y="3310385"/>
            <a:ext cx="493633" cy="493633"/>
          </a:xfrm>
          <a:prstGeom prst="rect">
            <a:avLst/>
          </a:prstGeom>
        </p:spPr>
      </p:pic>
      <p:pic>
        <p:nvPicPr>
          <p:cNvPr id="15" name="Grafik 14" descr="Glühbirne und Zahnrad">
            <a:extLst>
              <a:ext uri="{FF2B5EF4-FFF2-40B4-BE49-F238E27FC236}">
                <a16:creationId xmlns:a16="http://schemas.microsoft.com/office/drawing/2014/main" id="{8E52ABF0-C02C-495C-8F88-8FCB181FF61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78074" y="3876774"/>
            <a:ext cx="662781" cy="662781"/>
          </a:xfrm>
          <a:prstGeom prst="rect">
            <a:avLst/>
          </a:prstGeom>
        </p:spPr>
      </p:pic>
      <p:pic>
        <p:nvPicPr>
          <p:cNvPr id="16" name="Grafik 15" descr="Netzwerk">
            <a:extLst>
              <a:ext uri="{FF2B5EF4-FFF2-40B4-BE49-F238E27FC236}">
                <a16:creationId xmlns:a16="http://schemas.microsoft.com/office/drawing/2014/main" id="{ADD65542-967D-4C1C-BA2E-45DEEAA4DD0F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50456" y="4612311"/>
            <a:ext cx="662781" cy="662781"/>
          </a:xfrm>
          <a:prstGeom prst="rect">
            <a:avLst/>
          </a:prstGeom>
        </p:spPr>
      </p:pic>
      <p:pic>
        <p:nvPicPr>
          <p:cNvPr id="17" name="Grafik 16" descr="Bücher im Regal">
            <a:extLst>
              <a:ext uri="{FF2B5EF4-FFF2-40B4-BE49-F238E27FC236}">
                <a16:creationId xmlns:a16="http://schemas.microsoft.com/office/drawing/2014/main" id="{981CB35E-3147-44BE-AC82-C12A95E25D96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8" y="1884011"/>
            <a:ext cx="662781" cy="662781"/>
          </a:xfrm>
          <a:prstGeom prst="rect">
            <a:avLst/>
          </a:prstGeom>
        </p:spPr>
      </p:pic>
      <p:pic>
        <p:nvPicPr>
          <p:cNvPr id="18" name="Grafik 17" descr="Gantt-Diagramm">
            <a:extLst>
              <a:ext uri="{FF2B5EF4-FFF2-40B4-BE49-F238E27FC236}">
                <a16:creationId xmlns:a16="http://schemas.microsoft.com/office/drawing/2014/main" id="{F9EBCAE5-BE0D-46F4-8B19-E8334BD49E68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93897" y="5352442"/>
            <a:ext cx="662781" cy="662781"/>
          </a:xfrm>
          <a:prstGeom prst="rect">
            <a:avLst/>
          </a:prstGeom>
        </p:spPr>
      </p:pic>
      <p:pic>
        <p:nvPicPr>
          <p:cNvPr id="19" name="Grafik 18" descr="Teils sonnig">
            <a:extLst>
              <a:ext uri="{FF2B5EF4-FFF2-40B4-BE49-F238E27FC236}">
                <a16:creationId xmlns:a16="http://schemas.microsoft.com/office/drawing/2014/main" id="{266C5643-0B32-4B96-9D7E-E853CDE06B91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27230" y="6087978"/>
            <a:ext cx="662781" cy="662781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21B28AEE-5B0A-420B-BB90-E7520B402102}"/>
              </a:ext>
            </a:extLst>
          </p:cNvPr>
          <p:cNvSpPr txBox="1"/>
          <p:nvPr/>
        </p:nvSpPr>
        <p:spPr>
          <a:xfrm>
            <a:off x="824736" y="1294662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CNN Fundamentals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721B0BC-0F74-4C03-82DE-8013B875518E}"/>
              </a:ext>
            </a:extLst>
          </p:cNvPr>
          <p:cNvSpPr txBox="1"/>
          <p:nvPr/>
        </p:nvSpPr>
        <p:spPr>
          <a:xfrm>
            <a:off x="1862955" y="2689301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State of the art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E2429AB-310B-4160-8009-968684D69FC9}"/>
              </a:ext>
            </a:extLst>
          </p:cNvPr>
          <p:cNvSpPr txBox="1"/>
          <p:nvPr/>
        </p:nvSpPr>
        <p:spPr>
          <a:xfrm>
            <a:off x="2332708" y="3367196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GitHub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4D52A27-2ABA-4DF6-BA15-714D23F15C85}"/>
              </a:ext>
            </a:extLst>
          </p:cNvPr>
          <p:cNvSpPr txBox="1"/>
          <p:nvPr/>
        </p:nvSpPr>
        <p:spPr>
          <a:xfrm>
            <a:off x="2716754" y="4017785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Google Collaboratory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D4934F9-98DC-4508-ABDD-170D5A8A4800}"/>
              </a:ext>
            </a:extLst>
          </p:cNvPr>
          <p:cNvSpPr txBox="1"/>
          <p:nvPr/>
        </p:nvSpPr>
        <p:spPr>
          <a:xfrm>
            <a:off x="3222115" y="4753322"/>
            <a:ext cx="31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Implementation of a CNN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674E9A5-FBFD-4925-820F-836FF0FE66DA}"/>
              </a:ext>
            </a:extLst>
          </p:cNvPr>
          <p:cNvSpPr txBox="1"/>
          <p:nvPr/>
        </p:nvSpPr>
        <p:spPr>
          <a:xfrm>
            <a:off x="1397500" y="2029172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Training material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421993C-A285-4919-AE19-49D64728B9E8}"/>
              </a:ext>
            </a:extLst>
          </p:cNvPr>
          <p:cNvSpPr txBox="1"/>
          <p:nvPr/>
        </p:nvSpPr>
        <p:spPr>
          <a:xfrm>
            <a:off x="3838717" y="5494012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Our project plan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C8EE448-4D55-4C90-94CC-F98B4578E97F}"/>
              </a:ext>
            </a:extLst>
          </p:cNvPr>
          <p:cNvSpPr txBox="1"/>
          <p:nvPr/>
        </p:nvSpPr>
        <p:spPr>
          <a:xfrm>
            <a:off x="4496547" y="6234702"/>
            <a:ext cx="426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Our achieved goals and experience</a:t>
            </a:r>
          </a:p>
        </p:txBody>
      </p:sp>
      <p:sp>
        <p:nvSpPr>
          <p:cNvPr id="8" name="Gleichschenkliges Dreieck 7">
            <a:extLst>
              <a:ext uri="{FF2B5EF4-FFF2-40B4-BE49-F238E27FC236}">
                <a16:creationId xmlns:a16="http://schemas.microsoft.com/office/drawing/2014/main" id="{C8B9841A-E2E9-4299-B93D-D501D55FF4FD}"/>
              </a:ext>
            </a:extLst>
          </p:cNvPr>
          <p:cNvSpPr/>
          <p:nvPr/>
        </p:nvSpPr>
        <p:spPr>
          <a:xfrm>
            <a:off x="-2131" y="1594269"/>
            <a:ext cx="3622825" cy="5263731"/>
          </a:xfrm>
          <a:prstGeom prst="triangle">
            <a:avLst>
              <a:gd name="adj" fmla="val 0"/>
            </a:avLst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93E7E37-7507-40DC-A3D9-E896D4EF50CE}"/>
              </a:ext>
            </a:extLst>
          </p:cNvPr>
          <p:cNvSpPr txBox="1"/>
          <p:nvPr/>
        </p:nvSpPr>
        <p:spPr>
          <a:xfrm>
            <a:off x="2082116" y="3652869"/>
            <a:ext cx="381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75000"/>
                  </a:schemeClr>
                </a:solidFill>
              </a:rPr>
              <a:t>[1]</a:t>
            </a:r>
            <a:endParaRPr lang="en-GB" sz="105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608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246"/>
            <a:ext cx="10932543" cy="66278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Implementation of a CNN  - Training and Evaluation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pic>
        <p:nvPicPr>
          <p:cNvPr id="5" name="Grafik 4" descr="Netzwerk">
            <a:extLst>
              <a:ext uri="{FF2B5EF4-FFF2-40B4-BE49-F238E27FC236}">
                <a16:creationId xmlns:a16="http://schemas.microsoft.com/office/drawing/2014/main" id="{1F1241EE-3955-4077-B119-FCB8A67C9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19" y="248400"/>
            <a:ext cx="662781" cy="662781"/>
          </a:xfrm>
          <a:prstGeom prst="rect">
            <a:avLst/>
          </a:prstGeom>
        </p:spPr>
      </p:pic>
      <p:pic>
        <p:nvPicPr>
          <p:cNvPr id="8" name="Grafik 8" descr="Ein Bild, das haltend, Tisch, Raum, Mann enthält.&#10;&#10;Beschreibung automatisch generiert.">
            <a:extLst>
              <a:ext uri="{FF2B5EF4-FFF2-40B4-BE49-F238E27FC236}">
                <a16:creationId xmlns:a16="http://schemas.microsoft.com/office/drawing/2014/main" id="{A1E5879F-2B7C-48E3-956C-041ECC58A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243" y="4416368"/>
            <a:ext cx="4339389" cy="1747032"/>
          </a:xfrm>
          <a:prstGeom prst="rect">
            <a:avLst/>
          </a:prstGeom>
        </p:spPr>
      </p:pic>
      <p:sp>
        <p:nvSpPr>
          <p:cNvPr id="9" name="Pfeil: Chevron 8">
            <a:extLst>
              <a:ext uri="{FF2B5EF4-FFF2-40B4-BE49-F238E27FC236}">
                <a16:creationId xmlns:a16="http://schemas.microsoft.com/office/drawing/2014/main" id="{626EA427-ED7C-4EC9-AC63-037FEC65CB8D}"/>
              </a:ext>
            </a:extLst>
          </p:cNvPr>
          <p:cNvSpPr/>
          <p:nvPr/>
        </p:nvSpPr>
        <p:spPr>
          <a:xfrm>
            <a:off x="1233558" y="1999569"/>
            <a:ext cx="4872147" cy="1519348"/>
          </a:xfrm>
          <a:prstGeom prst="chevr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>
                <a:solidFill>
                  <a:srgbClr val="000000"/>
                </a:solidFill>
                <a:latin typeface="Calibri"/>
                <a:cs typeface="Calibri"/>
              </a:rPr>
              <a:t>Train </a:t>
            </a: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the CNN by feeding the train dataset to the created model for several epochs</a:t>
            </a:r>
            <a:endParaRPr lang="de-DE" sz="2200" dirty="0">
              <a:solidFill>
                <a:srgbClr val="000000"/>
              </a:solidFill>
            </a:endParaRPr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E2007F25-9084-4E48-A547-4EA333C46AB3}"/>
              </a:ext>
            </a:extLst>
          </p:cNvPr>
          <p:cNvSpPr/>
          <p:nvPr/>
        </p:nvSpPr>
        <p:spPr>
          <a:xfrm>
            <a:off x="5781493" y="1999567"/>
            <a:ext cx="4872147" cy="1519348"/>
          </a:xfrm>
          <a:prstGeom prst="chevr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>
                <a:solidFill>
                  <a:srgbClr val="000000"/>
                </a:solidFill>
                <a:latin typeface="Calibri"/>
                <a:cs typeface="Calibri"/>
              </a:rPr>
              <a:t>Evaluate </a:t>
            </a: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the model by testing the model with the test dataset</a:t>
            </a:r>
            <a:endParaRPr lang="de-DE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67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E822AA29-3DDA-4298-A889-7D5241C9B39A}"/>
              </a:ext>
            </a:extLst>
          </p:cNvPr>
          <p:cNvSpPr/>
          <p:nvPr/>
        </p:nvSpPr>
        <p:spPr>
          <a:xfrm>
            <a:off x="1009457" y="1227120"/>
            <a:ext cx="10192284" cy="1522692"/>
          </a:xfrm>
          <a:prstGeom prst="roundRect">
            <a:avLst>
              <a:gd name="adj" fmla="val 6262"/>
            </a:avLst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GB" sz="2600" dirty="0">
                <a:solidFill>
                  <a:srgbClr val="000000"/>
                </a:solidFill>
                <a:latin typeface="Calibri"/>
                <a:cs typeface="Calibri"/>
              </a:rPr>
              <a:t>Saving the trained model in the forked repository</a:t>
            </a: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F2A9CAC1-F18A-49EC-91D6-C38581AAE05D}"/>
              </a:ext>
            </a:extLst>
          </p:cNvPr>
          <p:cNvSpPr/>
          <p:nvPr/>
        </p:nvSpPr>
        <p:spPr>
          <a:xfrm>
            <a:off x="1009456" y="3047897"/>
            <a:ext cx="10192284" cy="1522692"/>
          </a:xfrm>
          <a:prstGeom prst="roundRect">
            <a:avLst>
              <a:gd name="adj" fmla="val 6262"/>
            </a:avLst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GB" sz="2600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Able to recreate the model easily</a:t>
            </a:r>
            <a:endParaRPr lang="de-DE" sz="26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67810B4-B11F-4452-9962-EC2499F18830}"/>
              </a:ext>
            </a:extLst>
          </p:cNvPr>
          <p:cNvSpPr/>
          <p:nvPr/>
        </p:nvSpPr>
        <p:spPr>
          <a:xfrm>
            <a:off x="1009454" y="4852633"/>
            <a:ext cx="10192284" cy="1522692"/>
          </a:xfrm>
          <a:prstGeom prst="roundRect">
            <a:avLst>
              <a:gd name="adj" fmla="val 6262"/>
            </a:avLst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GB" sz="2600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Able to download the trained model</a:t>
            </a:r>
            <a:endParaRPr lang="de-DE" sz="2600">
              <a:solidFill>
                <a:srgbClr val="000000"/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Implementation of a CNN  - Saving the Model</a:t>
            </a:r>
            <a:endParaRPr lang="en-US" dirty="0"/>
          </a:p>
        </p:txBody>
      </p:sp>
      <p:pic>
        <p:nvPicPr>
          <p:cNvPr id="5" name="Grafik 4" descr="Netzwerk">
            <a:extLst>
              <a:ext uri="{FF2B5EF4-FFF2-40B4-BE49-F238E27FC236}">
                <a16:creationId xmlns:a16="http://schemas.microsoft.com/office/drawing/2014/main" id="{1F1241EE-3955-4077-B119-FCB8A67C9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19" y="248400"/>
            <a:ext cx="662781" cy="662781"/>
          </a:xfrm>
          <a:prstGeom prst="rect">
            <a:avLst/>
          </a:prstGeom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EDFC2AEA-F321-4967-BAA3-7290B410E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822" y="2110659"/>
            <a:ext cx="7018421" cy="310577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2DE17791-A59A-48B4-AFC3-A5B30915F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579" y="3913693"/>
            <a:ext cx="9480886" cy="297939"/>
          </a:xfrm>
          <a:prstGeom prst="rect">
            <a:avLst/>
          </a:prstGeom>
        </p:spPr>
      </p:pic>
      <p:pic>
        <p:nvPicPr>
          <p:cNvPr id="7" name="Grafik 7" descr="Ein Bild, das Tisch enthält.&#10;&#10;Beschreibung automatisch generiert.">
            <a:extLst>
              <a:ext uri="{FF2B5EF4-FFF2-40B4-BE49-F238E27FC236}">
                <a16:creationId xmlns:a16="http://schemas.microsoft.com/office/drawing/2014/main" id="{7B76CC44-30A0-4310-A36D-5F676AA26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5684" y="5527177"/>
            <a:ext cx="7892716" cy="60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02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204"/>
            <a:ext cx="10940715" cy="702885"/>
          </a:xfrm>
        </p:spPr>
        <p:txBody>
          <a:bodyPr>
            <a:normAutofit/>
          </a:bodyPr>
          <a:lstStyle/>
          <a:p>
            <a:r>
              <a:rPr lang="en-US" dirty="0">
                <a:latin typeface="Calibri"/>
                <a:cs typeface="Calibri"/>
              </a:rPr>
              <a:t>Implementation of a CNN  - Smart Truck</a:t>
            </a:r>
            <a:endParaRPr lang="en-GB" dirty="0"/>
          </a:p>
        </p:txBody>
      </p:sp>
      <p:pic>
        <p:nvPicPr>
          <p:cNvPr id="5" name="Grafik 4" descr="Netzwerk">
            <a:extLst>
              <a:ext uri="{FF2B5EF4-FFF2-40B4-BE49-F238E27FC236}">
                <a16:creationId xmlns:a16="http://schemas.microsoft.com/office/drawing/2014/main" id="{1F1241EE-3955-4077-B119-FCB8A67C9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19" y="248400"/>
            <a:ext cx="662781" cy="662781"/>
          </a:xfrm>
          <a:prstGeom prst="rect">
            <a:avLst/>
          </a:prstGeom>
        </p:spPr>
      </p:pic>
      <p:pic>
        <p:nvPicPr>
          <p:cNvPr id="4" name="Grafik 5" descr="Ein Bild, das Zeichnung enthält.&#10;&#10;Beschreibung automatisch generiert.">
            <a:extLst>
              <a:ext uri="{FF2B5EF4-FFF2-40B4-BE49-F238E27FC236}">
                <a16:creationId xmlns:a16="http://schemas.microsoft.com/office/drawing/2014/main" id="{685C855D-2921-4506-9639-1E4BF3B87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242" y="3298533"/>
            <a:ext cx="3777916" cy="1929311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373EBF1-EFD0-47B1-937F-16E71A1595B2}"/>
              </a:ext>
            </a:extLst>
          </p:cNvPr>
          <p:cNvSpPr/>
          <p:nvPr/>
        </p:nvSpPr>
        <p:spPr>
          <a:xfrm>
            <a:off x="844599" y="1826918"/>
            <a:ext cx="10415211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  <a:alpha val="41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000000"/>
                </a:solidFill>
                <a:latin typeface="Calibri"/>
                <a:cs typeface="Calibri"/>
              </a:rPr>
              <a:t>Goal: Create a CNN for traffic light detection and implement it in the Smart Truck</a:t>
            </a:r>
            <a:endParaRPr lang="de-DE" sz="2400" dirty="0">
              <a:solidFill>
                <a:srgbClr val="000000"/>
              </a:solidFill>
            </a:endParaRP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C67F9620-6DA4-4423-8EF4-F69E4CED3CBC}"/>
              </a:ext>
            </a:extLst>
          </p:cNvPr>
          <p:cNvSpPr/>
          <p:nvPr/>
        </p:nvSpPr>
        <p:spPr>
          <a:xfrm>
            <a:off x="841016" y="3112066"/>
            <a:ext cx="5122979" cy="2300736"/>
          </a:xfrm>
          <a:prstGeom prst="roundRect">
            <a:avLst>
              <a:gd name="adj" fmla="val 6262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Calibri"/>
                <a:cs typeface="Calibri"/>
              </a:rPr>
              <a:t>The project is not finished yet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Calibri"/>
                <a:cs typeface="Calibri"/>
              </a:rPr>
              <a:t>The studen</a:t>
            </a:r>
            <a:r>
              <a:rPr lang="en-GB" sz="2400" dirty="0">
                <a:solidFill>
                  <a:schemeClr val="tx1"/>
                </a:solidFill>
                <a:latin typeface="Calibri"/>
                <a:cs typeface="Calibri"/>
              </a:rPr>
              <a:t>t'</a:t>
            </a:r>
            <a:r>
              <a:rPr lang="en-GB" sz="2400" dirty="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s</a:t>
            </a:r>
            <a:r>
              <a:rPr lang="en-GB" sz="2400" dirty="0">
                <a:solidFill>
                  <a:srgbClr val="000000"/>
                </a:solidFill>
                <a:latin typeface="Calibri"/>
                <a:cs typeface="Calibri"/>
              </a:rPr>
              <a:t> knowledge and understanding is now at a level which enables them to work further on the CNN for the Smart Truck</a:t>
            </a:r>
            <a:endParaRPr lang="en-GB" dirty="0">
              <a:solidFill>
                <a:srgbClr val="000000"/>
              </a:solidFill>
            </a:endParaRPr>
          </a:p>
          <a:p>
            <a:pPr marL="0" lvl="1">
              <a:lnSpc>
                <a:spcPct val="90000"/>
              </a:lnSpc>
              <a:spcBef>
                <a:spcPts val="500"/>
              </a:spcBef>
            </a:pP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dirty="0">
              <a:solidFill>
                <a:srgbClr val="000000"/>
              </a:solidFill>
              <a:latin typeface="Univers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853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Implementation of a CNN  - Dataset creation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pic>
        <p:nvPicPr>
          <p:cNvPr id="5" name="Grafik 4" descr="Netzwerk">
            <a:extLst>
              <a:ext uri="{FF2B5EF4-FFF2-40B4-BE49-F238E27FC236}">
                <a16:creationId xmlns:a16="http://schemas.microsoft.com/office/drawing/2014/main" id="{1F1241EE-3955-4077-B119-FCB8A67C9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19" y="248400"/>
            <a:ext cx="662781" cy="662781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3864572F-2017-41B0-AB42-4737050984C2}"/>
              </a:ext>
            </a:extLst>
          </p:cNvPr>
          <p:cNvSpPr/>
          <p:nvPr/>
        </p:nvSpPr>
        <p:spPr>
          <a:xfrm>
            <a:off x="1020194" y="1166640"/>
            <a:ext cx="3204000" cy="81232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Image creation</a:t>
            </a:r>
          </a:p>
        </p:txBody>
      </p:sp>
      <p:pic>
        <p:nvPicPr>
          <p:cNvPr id="16" name="Grafik 15" descr="Ein Bild, das drinnen, Raum, klein, sitzend enthält.&#10;&#10;Automatisch generierte Beschreibung">
            <a:extLst>
              <a:ext uri="{FF2B5EF4-FFF2-40B4-BE49-F238E27FC236}">
                <a16:creationId xmlns:a16="http://schemas.microsoft.com/office/drawing/2014/main" id="{4FC5EC81-E853-481F-B491-F60FD999F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723" y="1441632"/>
            <a:ext cx="2897082" cy="21728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8" name="Grafik 17" descr="Ein Bild, das drinnen, Tisch, sitzend, Raum enthält.&#10;&#10;Automatisch generierte Beschreibung">
            <a:extLst>
              <a:ext uri="{FF2B5EF4-FFF2-40B4-BE49-F238E27FC236}">
                <a16:creationId xmlns:a16="http://schemas.microsoft.com/office/drawing/2014/main" id="{8869DE81-88DD-4E0C-BD6B-EB7271EC4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157" y="1733190"/>
            <a:ext cx="3079699" cy="23097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EFFDC898-4927-4896-A3F1-958F0F5D0C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721" y="3567306"/>
            <a:ext cx="3396270" cy="25472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FF4931C-0C7E-42D3-A905-4E81A450CB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534" y="4042965"/>
            <a:ext cx="2959766" cy="2219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9938D1C7-955E-45A5-AAE4-614A3A01D3FB}"/>
              </a:ext>
            </a:extLst>
          </p:cNvPr>
          <p:cNvSpPr/>
          <p:nvPr/>
        </p:nvSpPr>
        <p:spPr>
          <a:xfrm>
            <a:off x="1020194" y="2309640"/>
            <a:ext cx="3204000" cy="81232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Image labelling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9D7675A0-B9BE-465C-BAE5-47C98121B63F}"/>
              </a:ext>
            </a:extLst>
          </p:cNvPr>
          <p:cNvSpPr/>
          <p:nvPr/>
        </p:nvSpPr>
        <p:spPr>
          <a:xfrm>
            <a:off x="1020195" y="3452640"/>
            <a:ext cx="3204000" cy="81232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Data augmentation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36DD755D-5EB2-4778-83FB-9DBF53377DA4}"/>
              </a:ext>
            </a:extLst>
          </p:cNvPr>
          <p:cNvSpPr/>
          <p:nvPr/>
        </p:nvSpPr>
        <p:spPr>
          <a:xfrm>
            <a:off x="1020194" y="4595640"/>
            <a:ext cx="3204000" cy="81232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Different data sets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391380E-455D-4017-A373-0384AD10EDB7}"/>
              </a:ext>
            </a:extLst>
          </p:cNvPr>
          <p:cNvSpPr/>
          <p:nvPr/>
        </p:nvSpPr>
        <p:spPr>
          <a:xfrm>
            <a:off x="1020194" y="5738640"/>
            <a:ext cx="3204000" cy="81232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Integration to repository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1E2D45C-D3AB-42B5-80DC-5291180C8914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2622194" y="1978966"/>
            <a:ext cx="0" cy="3306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8FDD1C66-9ACF-49A5-8B08-4D45A8317732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622195" y="2961545"/>
            <a:ext cx="0" cy="4910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FF13FFC-F7E5-4189-A462-9A75EFA2E569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2622194" y="4264966"/>
            <a:ext cx="1" cy="3306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1F73FA2-37D6-407F-9FF0-93CBC2465D5B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2622194" y="5407966"/>
            <a:ext cx="0" cy="3306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634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Implementation of a CNN  - </a:t>
            </a:r>
            <a:r>
              <a:rPr lang="en-US" dirty="0" err="1">
                <a:latin typeface="Calibri"/>
                <a:cs typeface="Calibri"/>
              </a:rPr>
              <a:t>TFRecord</a:t>
            </a:r>
            <a:endParaRPr lang="en-GB" dirty="0" err="1"/>
          </a:p>
        </p:txBody>
      </p:sp>
      <p:pic>
        <p:nvPicPr>
          <p:cNvPr id="5" name="Grafik 4" descr="Netzwerk">
            <a:extLst>
              <a:ext uri="{FF2B5EF4-FFF2-40B4-BE49-F238E27FC236}">
                <a16:creationId xmlns:a16="http://schemas.microsoft.com/office/drawing/2014/main" id="{1F1241EE-3955-4077-B119-FCB8A67C9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19" y="248400"/>
            <a:ext cx="662781" cy="662781"/>
          </a:xfrm>
          <a:prstGeom prst="rect">
            <a:avLst/>
          </a:prstGeom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3F16A80-A681-4F8C-9ECC-1A68F6304F76}"/>
              </a:ext>
            </a:extLst>
          </p:cNvPr>
          <p:cNvSpPr/>
          <p:nvPr/>
        </p:nvSpPr>
        <p:spPr>
          <a:xfrm>
            <a:off x="688615" y="2005160"/>
            <a:ext cx="5130675" cy="3727836"/>
          </a:xfrm>
          <a:prstGeom prst="roundRect">
            <a:avLst>
              <a:gd name="adj" fmla="val 6262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Calibri"/>
                <a:cs typeface="Calibri"/>
              </a:rPr>
              <a:t>Is a record oriented binary format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Calibri"/>
                <a:cs typeface="Calibri"/>
              </a:rPr>
              <a:t>By using binary code, the system processes the input data faster than before</a:t>
            </a:r>
            <a:endParaRPr lang="en-GB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GB" sz="2400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u="sng" dirty="0">
                <a:solidFill>
                  <a:srgbClr val="000000"/>
                </a:solidFill>
                <a:latin typeface="Calibri"/>
                <a:cs typeface="Calibri"/>
              </a:rPr>
              <a:t>Important:</a:t>
            </a:r>
            <a:r>
              <a:rPr lang="en-GB" sz="2400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endParaRPr lang="en-GB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dirty="0">
                <a:solidFill>
                  <a:srgbClr val="000000"/>
                </a:solidFill>
                <a:latin typeface="Calibri"/>
                <a:cs typeface="Calibri"/>
              </a:rPr>
              <a:t>Use the two codes in the repository (xml_to_csv.py, generate_tfrecord.py)</a:t>
            </a:r>
          </a:p>
          <a:p>
            <a:endParaRPr lang="en-US" sz="2000" dirty="0">
              <a:solidFill>
                <a:srgbClr val="000000"/>
              </a:solidFill>
              <a:latin typeface="Univers"/>
              <a:cs typeface="Calibri" panose="020F0502020204030204" pitchFamily="34" charset="0"/>
            </a:endParaRP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D9344A4C-DA9F-4513-B2E8-9803BC0C290A}"/>
              </a:ext>
            </a:extLst>
          </p:cNvPr>
          <p:cNvSpPr/>
          <p:nvPr/>
        </p:nvSpPr>
        <p:spPr>
          <a:xfrm>
            <a:off x="7273897" y="2875079"/>
            <a:ext cx="4303779" cy="909448"/>
          </a:xfrm>
          <a:prstGeom prst="roundRect">
            <a:avLst>
              <a:gd name="adj" fmla="val 6262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GB" sz="2400" dirty="0">
                <a:solidFill>
                  <a:srgbClr val="000000"/>
                </a:solidFill>
                <a:latin typeface="Calibri"/>
                <a:cs typeface="Calibri"/>
              </a:rPr>
              <a:t>Convert the xml files to a single csv file</a:t>
            </a:r>
            <a:endParaRPr lang="en-GB" sz="2400" dirty="0">
              <a:solidFill>
                <a:srgbClr val="000000"/>
              </a:solidFill>
              <a:ea typeface="+mn-lt"/>
              <a:cs typeface="Calibri"/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E1552FB8-B6A2-4B59-BE2A-23B0E192FEF3}"/>
              </a:ext>
            </a:extLst>
          </p:cNvPr>
          <p:cNvSpPr/>
          <p:nvPr/>
        </p:nvSpPr>
        <p:spPr>
          <a:xfrm>
            <a:off x="7273895" y="4106673"/>
            <a:ext cx="4303779" cy="910800"/>
          </a:xfrm>
          <a:prstGeom prst="roundRect">
            <a:avLst>
              <a:gd name="adj" fmla="val 6262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GB" sz="2400" dirty="0">
                <a:solidFill>
                  <a:srgbClr val="000000"/>
                </a:solidFill>
                <a:latin typeface="Calibri"/>
                <a:cs typeface="Calibri"/>
              </a:rPr>
              <a:t>Generate the </a:t>
            </a:r>
            <a:r>
              <a:rPr lang="en-GB" sz="2400" dirty="0" err="1">
                <a:solidFill>
                  <a:srgbClr val="000000"/>
                </a:solidFill>
                <a:latin typeface="Calibri"/>
                <a:cs typeface="Calibri"/>
              </a:rPr>
              <a:t>TFRecord</a:t>
            </a:r>
            <a:r>
              <a:rPr lang="en-GB" sz="2400" dirty="0">
                <a:solidFill>
                  <a:srgbClr val="000000"/>
                </a:solidFill>
                <a:latin typeface="Calibri"/>
                <a:cs typeface="Calibri"/>
              </a:rPr>
              <a:t> files</a:t>
            </a:r>
            <a:endParaRPr lang="en-GB" sz="2400" dirty="0">
              <a:ea typeface="+mn-lt"/>
              <a:cs typeface="+mn-lt"/>
            </a:endParaRPr>
          </a:p>
        </p:txBody>
      </p:sp>
      <p:sp>
        <p:nvSpPr>
          <p:cNvPr id="33" name="Pfeil: Chevron 32">
            <a:extLst>
              <a:ext uri="{FF2B5EF4-FFF2-40B4-BE49-F238E27FC236}">
                <a16:creationId xmlns:a16="http://schemas.microsoft.com/office/drawing/2014/main" id="{1FFE4F75-1869-42EE-A3C1-054F61EA503E}"/>
              </a:ext>
            </a:extLst>
          </p:cNvPr>
          <p:cNvSpPr/>
          <p:nvPr/>
        </p:nvSpPr>
        <p:spPr>
          <a:xfrm rot="5400000">
            <a:off x="6331994" y="4192163"/>
            <a:ext cx="910799" cy="739824"/>
          </a:xfrm>
          <a:prstGeom prst="chevr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endParaRPr lang="de-DE" sz="2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DE74930-80BC-4D62-9A45-3F4C1E6813F6}"/>
              </a:ext>
            </a:extLst>
          </p:cNvPr>
          <p:cNvSpPr txBox="1"/>
          <p:nvPr/>
        </p:nvSpPr>
        <p:spPr>
          <a:xfrm>
            <a:off x="8285747" y="1524000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rgbClr val="FF0000"/>
              </a:solidFill>
            </a:endParaRPr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E473E8E5-B765-409B-9E9F-5CF3E6960243}"/>
              </a:ext>
            </a:extLst>
          </p:cNvPr>
          <p:cNvSpPr/>
          <p:nvPr/>
        </p:nvSpPr>
        <p:spPr>
          <a:xfrm rot="5400000">
            <a:off x="6331993" y="2960567"/>
            <a:ext cx="910799" cy="739824"/>
          </a:xfrm>
          <a:prstGeom prst="chevr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endParaRPr lang="de-DE" sz="240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6407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Implementation of a CNN  - State of the CNN</a:t>
            </a:r>
            <a:br>
              <a:rPr lang="en-US" dirty="0"/>
            </a:br>
            <a:endParaRPr lang="en-GB" dirty="0"/>
          </a:p>
        </p:txBody>
      </p:sp>
      <p:pic>
        <p:nvPicPr>
          <p:cNvPr id="5" name="Grafik 4" descr="Netzwerk">
            <a:extLst>
              <a:ext uri="{FF2B5EF4-FFF2-40B4-BE49-F238E27FC236}">
                <a16:creationId xmlns:a16="http://schemas.microsoft.com/office/drawing/2014/main" id="{1F1241EE-3955-4077-B119-FCB8A67C9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19" y="248400"/>
            <a:ext cx="662781" cy="6627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0DFD1FB-2A9A-4C8A-BFE1-2442D18E67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 dirty="0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618AD81-2549-4BA4-B210-38F2B91D0445}"/>
              </a:ext>
            </a:extLst>
          </p:cNvPr>
          <p:cNvSpPr/>
          <p:nvPr/>
        </p:nvSpPr>
        <p:spPr>
          <a:xfrm>
            <a:off x="1099369" y="1811051"/>
            <a:ext cx="4492684" cy="812326"/>
          </a:xfrm>
          <a:prstGeom prst="round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Actual state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838B3090-6FE9-4E94-8A59-4C14810A8E3A}"/>
              </a:ext>
            </a:extLst>
          </p:cNvPr>
          <p:cNvSpPr/>
          <p:nvPr/>
        </p:nvSpPr>
        <p:spPr>
          <a:xfrm>
            <a:off x="6599949" y="1811051"/>
            <a:ext cx="4492684" cy="812326"/>
          </a:xfrm>
          <a:prstGeom prst="round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Future Workload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16E3879-5ACA-4EC6-9A7A-123EC4F818D8}"/>
              </a:ext>
            </a:extLst>
          </p:cNvPr>
          <p:cNvSpPr/>
          <p:nvPr/>
        </p:nvSpPr>
        <p:spPr>
          <a:xfrm>
            <a:off x="1099369" y="2947066"/>
            <a:ext cx="4492684" cy="2929693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Forked repository with the created dataset</a:t>
            </a:r>
            <a:endParaRPr lang="en-GB" sz="22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Able to load the dataset</a:t>
            </a:r>
            <a:endParaRPr lang="en-US" sz="22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Able to generate the </a:t>
            </a:r>
            <a:r>
              <a:rPr lang="en-GB" sz="2200" dirty="0" err="1">
                <a:solidFill>
                  <a:srgbClr val="000000"/>
                </a:solidFill>
                <a:latin typeface="Calibri"/>
                <a:cs typeface="Calibri"/>
              </a:rPr>
              <a:t>TFRecord</a:t>
            </a: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 file</a:t>
            </a:r>
            <a:endParaRPr lang="en-GB" sz="22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Tested and documented the best approaches with different models</a:t>
            </a:r>
            <a:endParaRPr lang="en-US" sz="22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Able to save the future model</a:t>
            </a:r>
            <a:endParaRPr lang="en-US" sz="2200" dirty="0">
              <a:solidFill>
                <a:srgbClr val="000000"/>
              </a:solidFill>
            </a:endParaRPr>
          </a:p>
          <a:p>
            <a:pPr marL="143510" indent="-14351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</a:endParaRPr>
          </a:p>
          <a:p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7995F4AF-915A-4E1C-AAFF-EC4F399BF97B}"/>
              </a:ext>
            </a:extLst>
          </p:cNvPr>
          <p:cNvSpPr/>
          <p:nvPr/>
        </p:nvSpPr>
        <p:spPr>
          <a:xfrm>
            <a:off x="6599949" y="2947066"/>
            <a:ext cx="4492684" cy="2929693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Feeding the </a:t>
            </a:r>
            <a:r>
              <a:rPr lang="en-GB" sz="2200" dirty="0" err="1">
                <a:solidFill>
                  <a:srgbClr val="000000"/>
                </a:solidFill>
                <a:latin typeface="Calibri"/>
                <a:cs typeface="Calibri"/>
              </a:rPr>
              <a:t>TFRecord</a:t>
            </a: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 files into the CNN</a:t>
            </a: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Adapt the CNN to the TPU requirements</a:t>
            </a: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Run it on the Smart Truck</a:t>
            </a: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Optimization</a:t>
            </a: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144000" indent="-144000"/>
            <a:endParaRPr lang="de-DE" sz="22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7131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A12CF8-77FE-44DE-9B11-614A57C15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Content</a:t>
            </a:r>
            <a:endParaRPr lang="en-GB" dirty="0"/>
          </a:p>
        </p:txBody>
      </p:sp>
      <p:pic>
        <p:nvPicPr>
          <p:cNvPr id="12" name="Inhaltsplatzhalter 3" descr="Prüfliste">
            <a:extLst>
              <a:ext uri="{FF2B5EF4-FFF2-40B4-BE49-F238E27FC236}">
                <a16:creationId xmlns:a16="http://schemas.microsoft.com/office/drawing/2014/main" id="{A5EA9981-8923-410C-97AD-B970245477D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297" y="1143880"/>
            <a:ext cx="662781" cy="662781"/>
          </a:xfrm>
          <a:prstGeom prst="rect">
            <a:avLst/>
          </a:prstGeom>
        </p:spPr>
      </p:pic>
      <p:pic>
        <p:nvPicPr>
          <p:cNvPr id="13" name="Grafik 12" descr="Person mit Idee">
            <a:extLst>
              <a:ext uri="{FF2B5EF4-FFF2-40B4-BE49-F238E27FC236}">
                <a16:creationId xmlns:a16="http://schemas.microsoft.com/office/drawing/2014/main" id="{A3C39A9D-0687-4C08-BA57-3694F143A13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9516" y="2539336"/>
            <a:ext cx="662781" cy="66278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EC4C555-9A3C-4A7A-B007-131722031E9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343" y="3310385"/>
            <a:ext cx="493633" cy="493633"/>
          </a:xfrm>
          <a:prstGeom prst="rect">
            <a:avLst/>
          </a:prstGeom>
        </p:spPr>
      </p:pic>
      <p:pic>
        <p:nvPicPr>
          <p:cNvPr id="15" name="Grafik 14" descr="Glühbirne und Zahnrad">
            <a:extLst>
              <a:ext uri="{FF2B5EF4-FFF2-40B4-BE49-F238E27FC236}">
                <a16:creationId xmlns:a16="http://schemas.microsoft.com/office/drawing/2014/main" id="{8E52ABF0-C02C-495C-8F88-8FCB181FF61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78074" y="3876774"/>
            <a:ext cx="662781" cy="662781"/>
          </a:xfrm>
          <a:prstGeom prst="rect">
            <a:avLst/>
          </a:prstGeom>
        </p:spPr>
      </p:pic>
      <p:pic>
        <p:nvPicPr>
          <p:cNvPr id="16" name="Grafik 15" descr="Netzwerk">
            <a:extLst>
              <a:ext uri="{FF2B5EF4-FFF2-40B4-BE49-F238E27FC236}">
                <a16:creationId xmlns:a16="http://schemas.microsoft.com/office/drawing/2014/main" id="{ADD65542-967D-4C1C-BA2E-45DEEAA4DD0F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50456" y="4612311"/>
            <a:ext cx="662781" cy="662781"/>
          </a:xfrm>
          <a:prstGeom prst="rect">
            <a:avLst/>
          </a:prstGeom>
        </p:spPr>
      </p:pic>
      <p:pic>
        <p:nvPicPr>
          <p:cNvPr id="17" name="Grafik 16" descr="Bücher im Regal">
            <a:extLst>
              <a:ext uri="{FF2B5EF4-FFF2-40B4-BE49-F238E27FC236}">
                <a16:creationId xmlns:a16="http://schemas.microsoft.com/office/drawing/2014/main" id="{981CB35E-3147-44BE-AC82-C12A95E25D96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8" y="1884011"/>
            <a:ext cx="662781" cy="662781"/>
          </a:xfrm>
          <a:prstGeom prst="rect">
            <a:avLst/>
          </a:prstGeom>
        </p:spPr>
      </p:pic>
      <p:pic>
        <p:nvPicPr>
          <p:cNvPr id="18" name="Grafik 17" descr="Gantt-Diagramm">
            <a:extLst>
              <a:ext uri="{FF2B5EF4-FFF2-40B4-BE49-F238E27FC236}">
                <a16:creationId xmlns:a16="http://schemas.microsoft.com/office/drawing/2014/main" id="{F9EBCAE5-BE0D-46F4-8B19-E8334BD49E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93897" y="5352442"/>
            <a:ext cx="662781" cy="662781"/>
          </a:xfrm>
          <a:prstGeom prst="rect">
            <a:avLst/>
          </a:prstGeom>
        </p:spPr>
      </p:pic>
      <p:pic>
        <p:nvPicPr>
          <p:cNvPr id="19" name="Grafik 18" descr="Teils sonnig">
            <a:extLst>
              <a:ext uri="{FF2B5EF4-FFF2-40B4-BE49-F238E27FC236}">
                <a16:creationId xmlns:a16="http://schemas.microsoft.com/office/drawing/2014/main" id="{266C5643-0B32-4B96-9D7E-E853CDE06B91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27230" y="6087978"/>
            <a:ext cx="662781" cy="662781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21B28AEE-5B0A-420B-BB90-E7520B402102}"/>
              </a:ext>
            </a:extLst>
          </p:cNvPr>
          <p:cNvSpPr txBox="1"/>
          <p:nvPr/>
        </p:nvSpPr>
        <p:spPr>
          <a:xfrm>
            <a:off x="824736" y="1294662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CNN Fundamentals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721B0BC-0F74-4C03-82DE-8013B875518E}"/>
              </a:ext>
            </a:extLst>
          </p:cNvPr>
          <p:cNvSpPr txBox="1"/>
          <p:nvPr/>
        </p:nvSpPr>
        <p:spPr>
          <a:xfrm>
            <a:off x="1862955" y="2689301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State of the art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E2429AB-310B-4160-8009-968684D69FC9}"/>
              </a:ext>
            </a:extLst>
          </p:cNvPr>
          <p:cNvSpPr txBox="1"/>
          <p:nvPr/>
        </p:nvSpPr>
        <p:spPr>
          <a:xfrm>
            <a:off x="2332708" y="3367196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GitHub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4D52A27-2ABA-4DF6-BA15-714D23F15C85}"/>
              </a:ext>
            </a:extLst>
          </p:cNvPr>
          <p:cNvSpPr txBox="1"/>
          <p:nvPr/>
        </p:nvSpPr>
        <p:spPr>
          <a:xfrm>
            <a:off x="2716754" y="4017785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Google Collaboratory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D4934F9-98DC-4508-ABDD-170D5A8A4800}"/>
              </a:ext>
            </a:extLst>
          </p:cNvPr>
          <p:cNvSpPr txBox="1"/>
          <p:nvPr/>
        </p:nvSpPr>
        <p:spPr>
          <a:xfrm>
            <a:off x="3222115" y="4753322"/>
            <a:ext cx="31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Implementation of a CNN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674E9A5-FBFD-4925-820F-836FF0FE66DA}"/>
              </a:ext>
            </a:extLst>
          </p:cNvPr>
          <p:cNvSpPr txBox="1"/>
          <p:nvPr/>
        </p:nvSpPr>
        <p:spPr>
          <a:xfrm>
            <a:off x="1397500" y="2029172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Training material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421993C-A285-4919-AE19-49D64728B9E8}"/>
              </a:ext>
            </a:extLst>
          </p:cNvPr>
          <p:cNvSpPr txBox="1"/>
          <p:nvPr/>
        </p:nvSpPr>
        <p:spPr>
          <a:xfrm>
            <a:off x="3838717" y="5494012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dirty="0"/>
              <a:t>Our project plan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C8EE448-4D55-4C90-94CC-F98B4578E97F}"/>
              </a:ext>
            </a:extLst>
          </p:cNvPr>
          <p:cNvSpPr txBox="1"/>
          <p:nvPr/>
        </p:nvSpPr>
        <p:spPr>
          <a:xfrm>
            <a:off x="4496547" y="6234702"/>
            <a:ext cx="426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Our achieved goals and experience</a:t>
            </a:r>
          </a:p>
        </p:txBody>
      </p:sp>
      <p:sp>
        <p:nvSpPr>
          <p:cNvPr id="8" name="Gleichschenkliges Dreieck 7">
            <a:extLst>
              <a:ext uri="{FF2B5EF4-FFF2-40B4-BE49-F238E27FC236}">
                <a16:creationId xmlns:a16="http://schemas.microsoft.com/office/drawing/2014/main" id="{C8B9841A-E2E9-4299-B93D-D501D55FF4FD}"/>
              </a:ext>
            </a:extLst>
          </p:cNvPr>
          <p:cNvSpPr/>
          <p:nvPr/>
        </p:nvSpPr>
        <p:spPr>
          <a:xfrm>
            <a:off x="-2131" y="1594269"/>
            <a:ext cx="3622825" cy="5263731"/>
          </a:xfrm>
          <a:prstGeom prst="triangle">
            <a:avLst>
              <a:gd name="adj" fmla="val 0"/>
            </a:avLst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93E7E37-7507-40DC-A3D9-E896D4EF50CE}"/>
              </a:ext>
            </a:extLst>
          </p:cNvPr>
          <p:cNvSpPr txBox="1"/>
          <p:nvPr/>
        </p:nvSpPr>
        <p:spPr>
          <a:xfrm>
            <a:off x="2082116" y="3652869"/>
            <a:ext cx="381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75000"/>
                  </a:schemeClr>
                </a:solidFill>
              </a:rPr>
              <a:t>[1]</a:t>
            </a:r>
            <a:endParaRPr lang="en-GB" sz="105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64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51263C4-9750-4AC8-BCAE-0843A027A6BF}"/>
              </a:ext>
            </a:extLst>
          </p:cNvPr>
          <p:cNvSpPr/>
          <p:nvPr/>
        </p:nvSpPr>
        <p:spPr>
          <a:xfrm>
            <a:off x="838197" y="1797033"/>
            <a:ext cx="2114415" cy="2279614"/>
          </a:xfrm>
          <a:prstGeom prst="rect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>
            <a:solidFill>
              <a:schemeClr val="accent1">
                <a:lumMod val="40000"/>
                <a:lumOff val="6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Participation at the Open HPI course</a:t>
            </a: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Introduction to the Smart Systems course</a:t>
            </a:r>
          </a:p>
          <a:p>
            <a:pPr algn="ctr"/>
            <a:endParaRPr lang="en-GB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project plan</a:t>
            </a:r>
          </a:p>
        </p:txBody>
      </p:sp>
      <p:pic>
        <p:nvPicPr>
          <p:cNvPr id="5" name="Grafik 4" descr="Gantt-Diagramm">
            <a:extLst>
              <a:ext uri="{FF2B5EF4-FFF2-40B4-BE49-F238E27FC236}">
                <a16:creationId xmlns:a16="http://schemas.microsoft.com/office/drawing/2014/main" id="{C95C444C-3D3D-4A1E-BCD8-78CD9218C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19" y="248400"/>
            <a:ext cx="662781" cy="662781"/>
          </a:xfrm>
          <a:prstGeom prst="rect">
            <a:avLst/>
          </a:prstGeom>
        </p:spPr>
      </p:pic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30ED6844-4631-4C76-B8B8-9CA5B53478F7}"/>
              </a:ext>
            </a:extLst>
          </p:cNvPr>
          <p:cNvGrpSpPr/>
          <p:nvPr/>
        </p:nvGrpSpPr>
        <p:grpSpPr>
          <a:xfrm>
            <a:off x="148195" y="3711098"/>
            <a:ext cx="11447590" cy="1321484"/>
            <a:chOff x="148195" y="3230329"/>
            <a:chExt cx="11447590" cy="1321484"/>
          </a:xfrm>
        </p:grpSpPr>
        <p:sp>
          <p:nvSpPr>
            <p:cNvPr id="3" name="Pfeil: nach rechts 2">
              <a:extLst>
                <a:ext uri="{FF2B5EF4-FFF2-40B4-BE49-F238E27FC236}">
                  <a16:creationId xmlns:a16="http://schemas.microsoft.com/office/drawing/2014/main" id="{A3008397-667A-468F-AE71-6CFA8D653790}"/>
                </a:ext>
              </a:extLst>
            </p:cNvPr>
            <p:cNvSpPr/>
            <p:nvPr/>
          </p:nvSpPr>
          <p:spPr>
            <a:xfrm>
              <a:off x="838198" y="3411213"/>
              <a:ext cx="2123291" cy="38831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solidFill>
                  <a:schemeClr val="tx1"/>
                </a:solidFill>
              </a:endParaRPr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5D55216C-861A-4AA0-AF9F-F11A43810150}"/>
                </a:ext>
              </a:extLst>
            </p:cNvPr>
            <p:cNvGrpSpPr/>
            <p:nvPr/>
          </p:nvGrpSpPr>
          <p:grpSpPr>
            <a:xfrm>
              <a:off x="2961490" y="3236466"/>
              <a:ext cx="772359" cy="737803"/>
              <a:chOff x="2573103" y="3236466"/>
              <a:chExt cx="772359" cy="737803"/>
            </a:xfrm>
          </p:grpSpPr>
          <p:sp>
            <p:nvSpPr>
              <p:cNvPr id="8" name="Raute 7">
                <a:extLst>
                  <a:ext uri="{FF2B5EF4-FFF2-40B4-BE49-F238E27FC236}">
                    <a16:creationId xmlns:a16="http://schemas.microsoft.com/office/drawing/2014/main" id="{5187CB43-5395-46F7-AD9D-323EA3F9DF38}"/>
                  </a:ext>
                </a:extLst>
              </p:cNvPr>
              <p:cNvSpPr/>
              <p:nvPr/>
            </p:nvSpPr>
            <p:spPr>
              <a:xfrm>
                <a:off x="2573103" y="3236466"/>
                <a:ext cx="763481" cy="737803"/>
              </a:xfrm>
              <a:prstGeom prst="diamond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E23320C-D474-44C0-8678-77432E45B755}"/>
                  </a:ext>
                </a:extLst>
              </p:cNvPr>
              <p:cNvSpPr txBox="1"/>
              <p:nvPr/>
            </p:nvSpPr>
            <p:spPr>
              <a:xfrm>
                <a:off x="2689934" y="3420701"/>
                <a:ext cx="6555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M1</a:t>
                </a:r>
                <a:endParaRPr lang="en-GB" dirty="0"/>
              </a:p>
            </p:txBody>
          </p:sp>
        </p:grpSp>
        <p:sp>
          <p:nvSpPr>
            <p:cNvPr id="13" name="Pfeil: nach rechts 12">
              <a:extLst>
                <a:ext uri="{FF2B5EF4-FFF2-40B4-BE49-F238E27FC236}">
                  <a16:creationId xmlns:a16="http://schemas.microsoft.com/office/drawing/2014/main" id="{758732BB-F132-4797-8D32-4DF90F4CCF56}"/>
                </a:ext>
              </a:extLst>
            </p:cNvPr>
            <p:cNvSpPr/>
            <p:nvPr/>
          </p:nvSpPr>
          <p:spPr>
            <a:xfrm>
              <a:off x="3742293" y="3411213"/>
              <a:ext cx="2142132" cy="38831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solidFill>
                  <a:schemeClr val="tx1"/>
                </a:solidFill>
              </a:endParaRPr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37EDE512-9DFA-47B2-A82C-545E4C90C291}"/>
                </a:ext>
              </a:extLst>
            </p:cNvPr>
            <p:cNvGrpSpPr/>
            <p:nvPr/>
          </p:nvGrpSpPr>
          <p:grpSpPr>
            <a:xfrm>
              <a:off x="5893303" y="3230330"/>
              <a:ext cx="772359" cy="737803"/>
              <a:chOff x="2573103" y="3236466"/>
              <a:chExt cx="772359" cy="737803"/>
            </a:xfrm>
          </p:grpSpPr>
          <p:sp>
            <p:nvSpPr>
              <p:cNvPr id="15" name="Raute 14">
                <a:extLst>
                  <a:ext uri="{FF2B5EF4-FFF2-40B4-BE49-F238E27FC236}">
                    <a16:creationId xmlns:a16="http://schemas.microsoft.com/office/drawing/2014/main" id="{DCE260B9-0B61-419D-B96D-D383E605DDF3}"/>
                  </a:ext>
                </a:extLst>
              </p:cNvPr>
              <p:cNvSpPr/>
              <p:nvPr/>
            </p:nvSpPr>
            <p:spPr>
              <a:xfrm>
                <a:off x="2573103" y="3236466"/>
                <a:ext cx="763481" cy="737803"/>
              </a:xfrm>
              <a:prstGeom prst="diamond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C3E5C72-B293-4592-A761-20D9732BF967}"/>
                  </a:ext>
                </a:extLst>
              </p:cNvPr>
              <p:cNvSpPr txBox="1"/>
              <p:nvPr/>
            </p:nvSpPr>
            <p:spPr>
              <a:xfrm>
                <a:off x="2689934" y="3420701"/>
                <a:ext cx="6555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M2</a:t>
                </a:r>
                <a:endParaRPr lang="en-GB" dirty="0"/>
              </a:p>
            </p:txBody>
          </p:sp>
        </p:grpSp>
        <p:sp>
          <p:nvSpPr>
            <p:cNvPr id="17" name="Pfeil: nach rechts 16">
              <a:extLst>
                <a:ext uri="{FF2B5EF4-FFF2-40B4-BE49-F238E27FC236}">
                  <a16:creationId xmlns:a16="http://schemas.microsoft.com/office/drawing/2014/main" id="{52B35B6E-8975-42E5-A8BC-01D584DED392}"/>
                </a:ext>
              </a:extLst>
            </p:cNvPr>
            <p:cNvSpPr/>
            <p:nvPr/>
          </p:nvSpPr>
          <p:spPr>
            <a:xfrm>
              <a:off x="6665662" y="3401723"/>
              <a:ext cx="3849937" cy="38831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solidFill>
                  <a:schemeClr val="tx1"/>
                </a:solidFill>
              </a:endParaRP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08F2C417-2A62-4556-8A2D-C16F62BA2CE5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3497802"/>
              <a:ext cx="0" cy="66582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E6AB9DBC-8C39-4911-ABDD-5279A11C74CD}"/>
                </a:ext>
              </a:extLst>
            </p:cNvPr>
            <p:cNvCxnSpPr>
              <a:cxnSpLocks/>
            </p:cNvCxnSpPr>
            <p:nvPr/>
          </p:nvCxnSpPr>
          <p:spPr>
            <a:xfrm>
              <a:off x="3344754" y="3974269"/>
              <a:ext cx="0" cy="18935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B97DE528-38B4-449A-ACF1-9F5C46FB4609}"/>
                </a:ext>
              </a:extLst>
            </p:cNvPr>
            <p:cNvCxnSpPr>
              <a:cxnSpLocks/>
            </p:cNvCxnSpPr>
            <p:nvPr/>
          </p:nvCxnSpPr>
          <p:spPr>
            <a:xfrm>
              <a:off x="6275350" y="3972036"/>
              <a:ext cx="0" cy="18935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35AD0555-9F82-44D2-9333-8292C4E44D1D}"/>
                </a:ext>
              </a:extLst>
            </p:cNvPr>
            <p:cNvGrpSpPr/>
            <p:nvPr/>
          </p:nvGrpSpPr>
          <p:grpSpPr>
            <a:xfrm>
              <a:off x="10524043" y="3230329"/>
              <a:ext cx="772359" cy="737803"/>
              <a:chOff x="2573103" y="3236466"/>
              <a:chExt cx="772359" cy="737803"/>
            </a:xfrm>
          </p:grpSpPr>
          <p:sp>
            <p:nvSpPr>
              <p:cNvPr id="31" name="Raute 30">
                <a:extLst>
                  <a:ext uri="{FF2B5EF4-FFF2-40B4-BE49-F238E27FC236}">
                    <a16:creationId xmlns:a16="http://schemas.microsoft.com/office/drawing/2014/main" id="{85F9C518-07F2-4078-AFBB-DBAC56D05622}"/>
                  </a:ext>
                </a:extLst>
              </p:cNvPr>
              <p:cNvSpPr/>
              <p:nvPr/>
            </p:nvSpPr>
            <p:spPr>
              <a:xfrm>
                <a:off x="2573103" y="3236466"/>
                <a:ext cx="763481" cy="737803"/>
              </a:xfrm>
              <a:prstGeom prst="diamond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471BE80-37FD-4B6F-9BCE-0B55076C8550}"/>
                  </a:ext>
                </a:extLst>
              </p:cNvPr>
              <p:cNvSpPr txBox="1"/>
              <p:nvPr/>
            </p:nvSpPr>
            <p:spPr>
              <a:xfrm>
                <a:off x="2689934" y="3420701"/>
                <a:ext cx="6555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M3</a:t>
                </a:r>
                <a:endParaRPr lang="en-GB" dirty="0"/>
              </a:p>
            </p:txBody>
          </p:sp>
        </p:grp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414598F1-2518-42A7-8BA5-D24764DEC42A}"/>
                </a:ext>
              </a:extLst>
            </p:cNvPr>
            <p:cNvCxnSpPr>
              <a:cxnSpLocks/>
            </p:cNvCxnSpPr>
            <p:nvPr/>
          </p:nvCxnSpPr>
          <p:spPr>
            <a:xfrm>
              <a:off x="10910228" y="3977751"/>
              <a:ext cx="0" cy="18935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DC82DD9C-BB87-412B-8EE6-E0BC06863C55}"/>
                </a:ext>
              </a:extLst>
            </p:cNvPr>
            <p:cNvSpPr txBox="1"/>
            <p:nvPr/>
          </p:nvSpPr>
          <p:spPr>
            <a:xfrm>
              <a:off x="148195" y="4142540"/>
              <a:ext cx="1380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2">
                      <a:lumMod val="50000"/>
                    </a:schemeClr>
                  </a:solidFill>
                </a:rPr>
                <a:t>20.03.2020</a:t>
              </a:r>
              <a:endParaRPr lang="en-GB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1F4C68E3-A05C-496C-BAFE-708AC159956E}"/>
                </a:ext>
              </a:extLst>
            </p:cNvPr>
            <p:cNvSpPr txBox="1"/>
            <p:nvPr/>
          </p:nvSpPr>
          <p:spPr>
            <a:xfrm>
              <a:off x="2653227" y="4142540"/>
              <a:ext cx="1380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2">
                      <a:lumMod val="50000"/>
                    </a:schemeClr>
                  </a:solidFill>
                </a:rPr>
                <a:t>24.04.2020</a:t>
              </a:r>
              <a:endParaRPr lang="en-GB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E1FD5BBA-1F25-4F92-AC66-EA1F8CF35373}"/>
                </a:ext>
              </a:extLst>
            </p:cNvPr>
            <p:cNvSpPr txBox="1"/>
            <p:nvPr/>
          </p:nvSpPr>
          <p:spPr>
            <a:xfrm>
              <a:off x="5585040" y="4182481"/>
              <a:ext cx="1380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2">
                      <a:lumMod val="50000"/>
                    </a:schemeClr>
                  </a:solidFill>
                </a:rPr>
                <a:t>28.05.2020</a:t>
              </a:r>
              <a:endParaRPr lang="en-GB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76CA8BC2-8233-4E4B-A0BE-FE7C51D3B18A}"/>
                </a:ext>
              </a:extLst>
            </p:cNvPr>
            <p:cNvSpPr txBox="1"/>
            <p:nvPr/>
          </p:nvSpPr>
          <p:spPr>
            <a:xfrm>
              <a:off x="10215780" y="4142540"/>
              <a:ext cx="1380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2">
                      <a:lumMod val="50000"/>
                    </a:schemeClr>
                  </a:solidFill>
                </a:rPr>
                <a:t>09.07.2020</a:t>
              </a:r>
              <a:endParaRPr lang="en-GB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8477D7B2-4DAC-4CD0-8DCC-DCAF400E976F}"/>
              </a:ext>
            </a:extLst>
          </p:cNvPr>
          <p:cNvSpPr txBox="1"/>
          <p:nvPr/>
        </p:nvSpPr>
        <p:spPr>
          <a:xfrm>
            <a:off x="175418" y="5409271"/>
            <a:ext cx="116175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Milestones: 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M1	Open HPI course is finished.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M2	Literature review is finished and the first steps in the truck project were made.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M3	Lab and lecture teaching material is created. A functional CNN is implemented into the truck. 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ECBBAFD2-4D46-4D31-88F7-0E8774525683}"/>
              </a:ext>
            </a:extLst>
          </p:cNvPr>
          <p:cNvSpPr/>
          <p:nvPr/>
        </p:nvSpPr>
        <p:spPr>
          <a:xfrm>
            <a:off x="3742293" y="1787544"/>
            <a:ext cx="2142132" cy="2289103"/>
          </a:xfrm>
          <a:prstGeom prst="rect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>
            <a:solidFill>
              <a:schemeClr val="accent1">
                <a:lumMod val="40000"/>
                <a:lumOff val="6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Literature review</a:t>
            </a: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Program the CNN environment</a:t>
            </a:r>
          </a:p>
          <a:p>
            <a:pPr marL="144000" indent="-144000"/>
            <a:endParaRPr lang="en-US" sz="1600" dirty="0">
              <a:solidFill>
                <a:schemeClr val="tx1"/>
              </a:solidFill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Data set creation 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482ABC1D-8321-4064-898F-6BF16875BC50}"/>
              </a:ext>
            </a:extLst>
          </p:cNvPr>
          <p:cNvSpPr/>
          <p:nvPr/>
        </p:nvSpPr>
        <p:spPr>
          <a:xfrm>
            <a:off x="6674106" y="1797033"/>
            <a:ext cx="3841059" cy="2289103"/>
          </a:xfrm>
          <a:prstGeom prst="rect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>
            <a:solidFill>
              <a:schemeClr val="accent1">
                <a:lumMod val="40000"/>
                <a:lumOff val="6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Working with GitHub and Google </a:t>
            </a:r>
            <a:r>
              <a:rPr lang="en-US" sz="1600" dirty="0" err="1">
                <a:solidFill>
                  <a:schemeClr val="tx1"/>
                </a:solidFill>
              </a:rPr>
              <a:t>Colab</a:t>
            </a:r>
            <a:r>
              <a:rPr lang="en-US" sz="1600" dirty="0">
                <a:solidFill>
                  <a:schemeClr val="tx1"/>
                </a:solidFill>
              </a:rPr>
              <a:t> to create a CNN</a:t>
            </a: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Creation of lab and lecture teaching material</a:t>
            </a:r>
          </a:p>
        </p:txBody>
      </p:sp>
    </p:spTree>
    <p:extLst>
      <p:ext uri="{BB962C8B-B14F-4D97-AF65-F5344CB8AC3E}">
        <p14:creationId xmlns:p14="http://schemas.microsoft.com/office/powerpoint/2010/main" val="3124699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project plan</a:t>
            </a:r>
          </a:p>
        </p:txBody>
      </p:sp>
      <p:pic>
        <p:nvPicPr>
          <p:cNvPr id="5" name="Grafik 4" descr="Gantt-Diagramm">
            <a:extLst>
              <a:ext uri="{FF2B5EF4-FFF2-40B4-BE49-F238E27FC236}">
                <a16:creationId xmlns:a16="http://schemas.microsoft.com/office/drawing/2014/main" id="{C95C444C-3D3D-4A1E-BCD8-78CD9218C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19" y="248400"/>
            <a:ext cx="662781" cy="662781"/>
          </a:xfrm>
          <a:prstGeom prst="rect">
            <a:avLst/>
          </a:prstGeom>
        </p:spPr>
      </p:pic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B73289AB-BE8C-4713-9833-5AC1EB737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894163"/>
              </p:ext>
            </p:extLst>
          </p:nvPr>
        </p:nvGraphicFramePr>
        <p:xfrm>
          <a:off x="982612" y="1397213"/>
          <a:ext cx="9575406" cy="4617087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768014">
                  <a:extLst>
                    <a:ext uri="{9D8B030D-6E8A-4147-A177-3AD203B41FA5}">
                      <a16:colId xmlns:a16="http://schemas.microsoft.com/office/drawing/2014/main" val="4058746424"/>
                    </a:ext>
                  </a:extLst>
                </a:gridCol>
                <a:gridCol w="3963947">
                  <a:extLst>
                    <a:ext uri="{9D8B030D-6E8A-4147-A177-3AD203B41FA5}">
                      <a16:colId xmlns:a16="http://schemas.microsoft.com/office/drawing/2014/main" val="4267605849"/>
                    </a:ext>
                  </a:extLst>
                </a:gridCol>
                <a:gridCol w="2836699">
                  <a:extLst>
                    <a:ext uri="{9D8B030D-6E8A-4147-A177-3AD203B41FA5}">
                      <a16:colId xmlns:a16="http://schemas.microsoft.com/office/drawing/2014/main" val="1682018370"/>
                    </a:ext>
                  </a:extLst>
                </a:gridCol>
                <a:gridCol w="619366">
                  <a:extLst>
                    <a:ext uri="{9D8B030D-6E8A-4147-A177-3AD203B41FA5}">
                      <a16:colId xmlns:a16="http://schemas.microsoft.com/office/drawing/2014/main" val="3876286344"/>
                    </a:ext>
                  </a:extLst>
                </a:gridCol>
                <a:gridCol w="619366">
                  <a:extLst>
                    <a:ext uri="{9D8B030D-6E8A-4147-A177-3AD203B41FA5}">
                      <a16:colId xmlns:a16="http://schemas.microsoft.com/office/drawing/2014/main" val="1797116923"/>
                    </a:ext>
                  </a:extLst>
                </a:gridCol>
                <a:gridCol w="768014">
                  <a:extLst>
                    <a:ext uri="{9D8B030D-6E8A-4147-A177-3AD203B41FA5}">
                      <a16:colId xmlns:a16="http://schemas.microsoft.com/office/drawing/2014/main" val="1023300204"/>
                    </a:ext>
                  </a:extLst>
                </a:gridCol>
              </a:tblGrid>
              <a:tr h="195088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Nr.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Tasks that are in general necessary to reach the "final goal" ("final goal" = autonomous driving truck that reacts according to the traffic light)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Goal description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Planned time units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Used time units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Done?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58390575"/>
                  </a:ext>
                </a:extLst>
              </a:tr>
              <a:tr h="43082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[Yes] / [No]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29750703"/>
                  </a:ext>
                </a:extLst>
              </a:tr>
              <a:tr h="5446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decide about "final traffic light model" (build/bought)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Decision which type of traffic light should be used in condition to be able to create the data set.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Yes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14168173"/>
                  </a:ext>
                </a:extLst>
              </a:tr>
              <a:tr h="7234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find and implement a labelling software for data set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Information about labelling software collected. Based on the information was a labelling software for the dataset chosen and installed.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12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Yes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35416264"/>
                  </a:ext>
                </a:extLst>
              </a:tr>
              <a:tr h="3983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take pictures for first data set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Pictures of the chosen traffic light with the truck webcam were taken and  stored.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Yes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41677704"/>
                  </a:ext>
                </a:extLst>
              </a:tr>
              <a:tr h="7234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research and create a repository (database) with GitHub. The database is needed for the dataset which will get used.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Information about GitHub as a repository (database) is collected. The repository is created accordingly.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7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Yes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10313936"/>
                  </a:ext>
                </a:extLst>
              </a:tr>
              <a:tr h="3983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data augmentation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 dirty="0">
                          <a:effectLst/>
                        </a:rPr>
                        <a:t>More pictures were taken for the data set and augmented.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7376776"/>
                  </a:ext>
                </a:extLst>
              </a:tr>
              <a:tr h="203217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Label the pictures for the dataset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Label the pictures for the dataset.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7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Yes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10484591"/>
                  </a:ext>
                </a:extLst>
              </a:tr>
              <a:tr h="5933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7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create a first small data set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Information about the data set creation were selected. The dataset was created with the first pictures we took.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7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Yes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90259644"/>
                  </a:ext>
                </a:extLst>
              </a:tr>
              <a:tr h="203217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8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create the training data set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Training data set was created.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0,1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Yes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47081940"/>
                  </a:ext>
                </a:extLst>
              </a:tr>
              <a:tr h="203217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9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create validation data set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Validation data set was created.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0,1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100" u="none" strike="noStrike" dirty="0">
                          <a:effectLst/>
                        </a:rPr>
                        <a:t>Yes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76060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7901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A12CF8-77FE-44DE-9B11-614A57C15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Content</a:t>
            </a:r>
            <a:endParaRPr lang="en-GB" dirty="0"/>
          </a:p>
        </p:txBody>
      </p:sp>
      <p:pic>
        <p:nvPicPr>
          <p:cNvPr id="12" name="Inhaltsplatzhalter 3" descr="Prüfliste">
            <a:extLst>
              <a:ext uri="{FF2B5EF4-FFF2-40B4-BE49-F238E27FC236}">
                <a16:creationId xmlns:a16="http://schemas.microsoft.com/office/drawing/2014/main" id="{A5EA9981-8923-410C-97AD-B970245477D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297" y="1143880"/>
            <a:ext cx="662781" cy="662781"/>
          </a:xfrm>
          <a:prstGeom prst="rect">
            <a:avLst/>
          </a:prstGeom>
        </p:spPr>
      </p:pic>
      <p:pic>
        <p:nvPicPr>
          <p:cNvPr id="13" name="Grafik 12" descr="Person mit Idee">
            <a:extLst>
              <a:ext uri="{FF2B5EF4-FFF2-40B4-BE49-F238E27FC236}">
                <a16:creationId xmlns:a16="http://schemas.microsoft.com/office/drawing/2014/main" id="{A3C39A9D-0687-4C08-BA57-3694F143A13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9516" y="2539336"/>
            <a:ext cx="662781" cy="66278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EC4C555-9A3C-4A7A-B007-131722031E9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343" y="3310385"/>
            <a:ext cx="493633" cy="493633"/>
          </a:xfrm>
          <a:prstGeom prst="rect">
            <a:avLst/>
          </a:prstGeom>
        </p:spPr>
      </p:pic>
      <p:pic>
        <p:nvPicPr>
          <p:cNvPr id="15" name="Grafik 14" descr="Glühbirne und Zahnrad">
            <a:extLst>
              <a:ext uri="{FF2B5EF4-FFF2-40B4-BE49-F238E27FC236}">
                <a16:creationId xmlns:a16="http://schemas.microsoft.com/office/drawing/2014/main" id="{8E52ABF0-C02C-495C-8F88-8FCB181FF61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78074" y="3876774"/>
            <a:ext cx="662781" cy="662781"/>
          </a:xfrm>
          <a:prstGeom prst="rect">
            <a:avLst/>
          </a:prstGeom>
        </p:spPr>
      </p:pic>
      <p:pic>
        <p:nvPicPr>
          <p:cNvPr id="16" name="Grafik 15" descr="Netzwerk">
            <a:extLst>
              <a:ext uri="{FF2B5EF4-FFF2-40B4-BE49-F238E27FC236}">
                <a16:creationId xmlns:a16="http://schemas.microsoft.com/office/drawing/2014/main" id="{ADD65542-967D-4C1C-BA2E-45DEEAA4DD0F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50456" y="4612311"/>
            <a:ext cx="662781" cy="662781"/>
          </a:xfrm>
          <a:prstGeom prst="rect">
            <a:avLst/>
          </a:prstGeom>
        </p:spPr>
      </p:pic>
      <p:pic>
        <p:nvPicPr>
          <p:cNvPr id="17" name="Grafik 16" descr="Bücher im Regal">
            <a:extLst>
              <a:ext uri="{FF2B5EF4-FFF2-40B4-BE49-F238E27FC236}">
                <a16:creationId xmlns:a16="http://schemas.microsoft.com/office/drawing/2014/main" id="{981CB35E-3147-44BE-AC82-C12A95E25D96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8" y="1884011"/>
            <a:ext cx="662781" cy="662781"/>
          </a:xfrm>
          <a:prstGeom prst="rect">
            <a:avLst/>
          </a:prstGeom>
        </p:spPr>
      </p:pic>
      <p:pic>
        <p:nvPicPr>
          <p:cNvPr id="18" name="Grafik 17" descr="Gantt-Diagramm">
            <a:extLst>
              <a:ext uri="{FF2B5EF4-FFF2-40B4-BE49-F238E27FC236}">
                <a16:creationId xmlns:a16="http://schemas.microsoft.com/office/drawing/2014/main" id="{F9EBCAE5-BE0D-46F4-8B19-E8334BD49E68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93897" y="5352442"/>
            <a:ext cx="662781" cy="662781"/>
          </a:xfrm>
          <a:prstGeom prst="rect">
            <a:avLst/>
          </a:prstGeom>
        </p:spPr>
      </p:pic>
      <p:pic>
        <p:nvPicPr>
          <p:cNvPr id="19" name="Grafik 18" descr="Teils sonnig">
            <a:extLst>
              <a:ext uri="{FF2B5EF4-FFF2-40B4-BE49-F238E27FC236}">
                <a16:creationId xmlns:a16="http://schemas.microsoft.com/office/drawing/2014/main" id="{266C5643-0B32-4B96-9D7E-E853CDE06B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27230" y="6087978"/>
            <a:ext cx="662781" cy="662781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21B28AEE-5B0A-420B-BB90-E7520B402102}"/>
              </a:ext>
            </a:extLst>
          </p:cNvPr>
          <p:cNvSpPr txBox="1"/>
          <p:nvPr/>
        </p:nvSpPr>
        <p:spPr>
          <a:xfrm>
            <a:off x="824736" y="1294662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CNN Fundamentals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721B0BC-0F74-4C03-82DE-8013B875518E}"/>
              </a:ext>
            </a:extLst>
          </p:cNvPr>
          <p:cNvSpPr txBox="1"/>
          <p:nvPr/>
        </p:nvSpPr>
        <p:spPr>
          <a:xfrm>
            <a:off x="1862955" y="2689301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State of the art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E2429AB-310B-4160-8009-968684D69FC9}"/>
              </a:ext>
            </a:extLst>
          </p:cNvPr>
          <p:cNvSpPr txBox="1"/>
          <p:nvPr/>
        </p:nvSpPr>
        <p:spPr>
          <a:xfrm>
            <a:off x="2332708" y="3367196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GitHub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4D52A27-2ABA-4DF6-BA15-714D23F15C85}"/>
              </a:ext>
            </a:extLst>
          </p:cNvPr>
          <p:cNvSpPr txBox="1"/>
          <p:nvPr/>
        </p:nvSpPr>
        <p:spPr>
          <a:xfrm>
            <a:off x="2716754" y="4017785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Google Collaboratory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D4934F9-98DC-4508-ABDD-170D5A8A4800}"/>
              </a:ext>
            </a:extLst>
          </p:cNvPr>
          <p:cNvSpPr txBox="1"/>
          <p:nvPr/>
        </p:nvSpPr>
        <p:spPr>
          <a:xfrm>
            <a:off x="3222115" y="4753322"/>
            <a:ext cx="31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Implementation of a CNN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674E9A5-FBFD-4925-820F-836FF0FE66DA}"/>
              </a:ext>
            </a:extLst>
          </p:cNvPr>
          <p:cNvSpPr txBox="1"/>
          <p:nvPr/>
        </p:nvSpPr>
        <p:spPr>
          <a:xfrm>
            <a:off x="1397500" y="2029172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Training material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421993C-A285-4919-AE19-49D64728B9E8}"/>
              </a:ext>
            </a:extLst>
          </p:cNvPr>
          <p:cNvSpPr txBox="1"/>
          <p:nvPr/>
        </p:nvSpPr>
        <p:spPr>
          <a:xfrm>
            <a:off x="3838717" y="5494012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Our project plan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C8EE448-4D55-4C90-94CC-F98B4578E97F}"/>
              </a:ext>
            </a:extLst>
          </p:cNvPr>
          <p:cNvSpPr txBox="1"/>
          <p:nvPr/>
        </p:nvSpPr>
        <p:spPr>
          <a:xfrm>
            <a:off x="4496547" y="6234702"/>
            <a:ext cx="426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dirty="0"/>
              <a:t>Our achieved goals and experience</a:t>
            </a:r>
          </a:p>
        </p:txBody>
      </p:sp>
      <p:sp>
        <p:nvSpPr>
          <p:cNvPr id="8" name="Gleichschenkliges Dreieck 7">
            <a:extLst>
              <a:ext uri="{FF2B5EF4-FFF2-40B4-BE49-F238E27FC236}">
                <a16:creationId xmlns:a16="http://schemas.microsoft.com/office/drawing/2014/main" id="{C8B9841A-E2E9-4299-B93D-D501D55FF4FD}"/>
              </a:ext>
            </a:extLst>
          </p:cNvPr>
          <p:cNvSpPr/>
          <p:nvPr/>
        </p:nvSpPr>
        <p:spPr>
          <a:xfrm>
            <a:off x="-2131" y="1594269"/>
            <a:ext cx="3622825" cy="5263731"/>
          </a:xfrm>
          <a:prstGeom prst="triangle">
            <a:avLst>
              <a:gd name="adj" fmla="val 0"/>
            </a:avLst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93E7E37-7507-40DC-A3D9-E896D4EF50CE}"/>
              </a:ext>
            </a:extLst>
          </p:cNvPr>
          <p:cNvSpPr txBox="1"/>
          <p:nvPr/>
        </p:nvSpPr>
        <p:spPr>
          <a:xfrm>
            <a:off x="2082116" y="3652869"/>
            <a:ext cx="381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75000"/>
                  </a:schemeClr>
                </a:solidFill>
              </a:rPr>
              <a:t>[1]</a:t>
            </a:r>
            <a:endParaRPr lang="en-GB" sz="105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76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Fundamentals</a:t>
            </a:r>
            <a:br>
              <a:rPr lang="en-US" dirty="0"/>
            </a:br>
            <a:endParaRPr lang="en-GB" dirty="0"/>
          </a:p>
        </p:txBody>
      </p:sp>
      <p:pic>
        <p:nvPicPr>
          <p:cNvPr id="4" name="Inhaltsplatzhalter 3" descr="Prüfliste">
            <a:extLst>
              <a:ext uri="{FF2B5EF4-FFF2-40B4-BE49-F238E27FC236}">
                <a16:creationId xmlns:a16="http://schemas.microsoft.com/office/drawing/2014/main" id="{8FBA58A4-4795-430E-B4E4-43ED5042B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19" y="232571"/>
            <a:ext cx="662781" cy="662781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91BBC0B1-DB43-4F5A-BE9E-169C9B086482}"/>
              </a:ext>
            </a:extLst>
          </p:cNvPr>
          <p:cNvSpPr/>
          <p:nvPr/>
        </p:nvSpPr>
        <p:spPr>
          <a:xfrm>
            <a:off x="971550" y="2011680"/>
            <a:ext cx="3204000" cy="812326"/>
          </a:xfrm>
          <a:prstGeom prst="round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</a:t>
            </a:r>
            <a:r>
              <a:rPr lang="de-DE" dirty="0">
                <a:solidFill>
                  <a:schemeClr val="tx1"/>
                </a:solidFill>
              </a:rPr>
              <a:t> a CNN?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F921DA86-CD7B-4E8C-B78A-B4F2697418A3}"/>
              </a:ext>
            </a:extLst>
          </p:cNvPr>
          <p:cNvSpPr/>
          <p:nvPr/>
        </p:nvSpPr>
        <p:spPr>
          <a:xfrm>
            <a:off x="4494000" y="2011680"/>
            <a:ext cx="3204000" cy="812326"/>
          </a:xfrm>
          <a:prstGeom prst="round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Learning phase</a:t>
            </a: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270B07B0-EE44-469A-8D36-20D13C3435FA}"/>
              </a:ext>
            </a:extLst>
          </p:cNvPr>
          <p:cNvSpPr/>
          <p:nvPr/>
        </p:nvSpPr>
        <p:spPr>
          <a:xfrm>
            <a:off x="8016450" y="2011680"/>
            <a:ext cx="3204000" cy="812326"/>
          </a:xfrm>
          <a:prstGeom prst="round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CNN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basic</a:t>
            </a:r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structure</a:t>
            </a:r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DB4EF3DA-9371-4268-81C4-B7D64AEDCCE9}"/>
              </a:ext>
            </a:extLst>
          </p:cNvPr>
          <p:cNvSpPr/>
          <p:nvPr/>
        </p:nvSpPr>
        <p:spPr>
          <a:xfrm>
            <a:off x="971550" y="2954655"/>
            <a:ext cx="3204000" cy="2328546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CNN = </a:t>
            </a:r>
            <a:r>
              <a:rPr lang="en-US" b="1" dirty="0">
                <a:solidFill>
                  <a:schemeClr val="tx1"/>
                </a:solidFill>
              </a:rPr>
              <a:t>C</a:t>
            </a:r>
            <a:r>
              <a:rPr lang="en-US" dirty="0">
                <a:solidFill>
                  <a:schemeClr val="tx1"/>
                </a:solidFill>
              </a:rPr>
              <a:t>onvolutional 		</a:t>
            </a:r>
            <a:r>
              <a:rPr lang="en-US" b="1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eural </a:t>
            </a:r>
            <a:r>
              <a:rPr lang="en-US" b="1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etwork</a:t>
            </a:r>
          </a:p>
          <a:p>
            <a:pPr marL="144000" indent="-144000" algn="ctr"/>
            <a:endParaRPr lang="en-US" dirty="0">
              <a:solidFill>
                <a:schemeClr val="tx1"/>
              </a:solidFill>
            </a:endParaRPr>
          </a:p>
          <a:p>
            <a:pPr marL="143510" indent="-14351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Models characteristics of the human brain</a:t>
            </a:r>
          </a:p>
          <a:p>
            <a:pPr marL="143510" indent="-14351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143510" indent="-14351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Artificial intelligence</a:t>
            </a: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143510" indent="-14351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0D5D6595-7857-4945-A067-58034B92B8C3}"/>
              </a:ext>
            </a:extLst>
          </p:cNvPr>
          <p:cNvSpPr/>
          <p:nvPr/>
        </p:nvSpPr>
        <p:spPr>
          <a:xfrm>
            <a:off x="4494000" y="2954655"/>
            <a:ext cx="3204000" cy="2328546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Phase 1:</a:t>
            </a:r>
          </a:p>
          <a:p>
            <a:pPr marL="144000" indent="-144000"/>
            <a:r>
              <a:rPr lang="de-DE" dirty="0">
                <a:solidFill>
                  <a:schemeClr val="tx1"/>
                </a:solidFill>
              </a:rPr>
              <a:t>  Training</a:t>
            </a:r>
          </a:p>
          <a:p>
            <a:pPr marL="144000" indent="-144000"/>
            <a:endParaRPr lang="de-DE" dirty="0">
              <a:solidFill>
                <a:schemeClr val="tx1"/>
              </a:solidFill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Phase 2:</a:t>
            </a:r>
          </a:p>
          <a:p>
            <a:pPr marL="144000" indent="-144000"/>
            <a:r>
              <a:rPr lang="de-DE" dirty="0">
                <a:solidFill>
                  <a:schemeClr val="tx1"/>
                </a:solidFill>
              </a:rPr>
              <a:t>  Validation</a:t>
            </a:r>
          </a:p>
        </p:txBody>
      </p:sp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BB0C78AF-94F5-460E-89B0-FBAAB250E9CD}"/>
              </a:ext>
            </a:extLst>
          </p:cNvPr>
          <p:cNvSpPr/>
          <p:nvPr/>
        </p:nvSpPr>
        <p:spPr>
          <a:xfrm>
            <a:off x="8016450" y="2954655"/>
            <a:ext cx="3204000" cy="2328546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CF38C1C-FEF8-4CF1-BE20-5AD3B3964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450" y="3017250"/>
            <a:ext cx="3204000" cy="210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23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achieved goals and experience</a:t>
            </a:r>
          </a:p>
        </p:txBody>
      </p:sp>
      <p:pic>
        <p:nvPicPr>
          <p:cNvPr id="6" name="Grafik 5" descr="Teils sonnig">
            <a:extLst>
              <a:ext uri="{FF2B5EF4-FFF2-40B4-BE49-F238E27FC236}">
                <a16:creationId xmlns:a16="http://schemas.microsoft.com/office/drawing/2014/main" id="{CF24D97C-3353-46EE-BCDC-1DF7228C8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19" y="248400"/>
            <a:ext cx="662781" cy="662781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4949F88-33EF-4359-BE7C-5F220BAB6EC9}"/>
              </a:ext>
            </a:extLst>
          </p:cNvPr>
          <p:cNvSpPr/>
          <p:nvPr/>
        </p:nvSpPr>
        <p:spPr>
          <a:xfrm>
            <a:off x="1099369" y="1377914"/>
            <a:ext cx="4492684" cy="812326"/>
          </a:xfrm>
          <a:prstGeom prst="round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Achieved goals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1F4611FE-7CC0-41CB-AFA6-7BA79C3A809B}"/>
              </a:ext>
            </a:extLst>
          </p:cNvPr>
          <p:cNvSpPr/>
          <p:nvPr/>
        </p:nvSpPr>
        <p:spPr>
          <a:xfrm>
            <a:off x="6599949" y="1377914"/>
            <a:ext cx="4492684" cy="812326"/>
          </a:xfrm>
          <a:prstGeom prst="round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         Non-achieved goals and future challenges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0428197-9571-43C8-A0C7-69D97A6082B5}"/>
              </a:ext>
            </a:extLst>
          </p:cNvPr>
          <p:cNvSpPr/>
          <p:nvPr/>
        </p:nvSpPr>
        <p:spPr>
          <a:xfrm>
            <a:off x="1099369" y="2513929"/>
            <a:ext cx="4492684" cy="3226471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Data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set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created</a:t>
            </a:r>
            <a:r>
              <a:rPr lang="de-D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  <a:p>
            <a:pPr marL="144000" indent="-144000" algn="ctr"/>
            <a:endParaRPr lang="en-US" dirty="0">
              <a:solidFill>
                <a:schemeClr val="tx1"/>
              </a:solidFill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Teaching material prepared</a:t>
            </a: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Neural network coded</a:t>
            </a: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CNN coded</a:t>
            </a: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143510" indent="-14351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Set up of the CNN for traffic light detection (partly)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07F6026A-1D9F-4D37-8573-1E3EF93ABE1B}"/>
              </a:ext>
            </a:extLst>
          </p:cNvPr>
          <p:cNvSpPr/>
          <p:nvPr/>
        </p:nvSpPr>
        <p:spPr>
          <a:xfrm>
            <a:off x="6599949" y="2513929"/>
            <a:ext cx="4492684" cy="3226471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3510" indent="-14351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Unable to process </a:t>
            </a:r>
            <a:r>
              <a:rPr lang="en-US" dirty="0" err="1">
                <a:solidFill>
                  <a:schemeClr val="tx1"/>
                </a:solidFill>
              </a:rPr>
              <a:t>TFRecord</a:t>
            </a:r>
            <a:r>
              <a:rPr lang="en-US" dirty="0">
                <a:solidFill>
                  <a:schemeClr val="tx1"/>
                </a:solidFill>
              </a:rPr>
              <a:t> files</a:t>
            </a:r>
          </a:p>
          <a:p>
            <a:pPr marL="143510" indent="-14351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143510" indent="-14351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CNN not adjusted for the TPU</a:t>
            </a:r>
          </a:p>
          <a:p>
            <a:pPr marL="144000" indent="-14400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CNN not implemented to the truck </a:t>
            </a: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144000" indent="-14400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F9694-1D02-47A4-8ED0-D3C5E35B7DA2}"/>
              </a:ext>
            </a:extLst>
          </p:cNvPr>
          <p:cNvSpPr/>
          <p:nvPr/>
        </p:nvSpPr>
        <p:spPr>
          <a:xfrm>
            <a:off x="927130" y="1190818"/>
            <a:ext cx="1080000" cy="108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C4763C7-423D-4039-AB14-37402D110EB6}"/>
              </a:ext>
            </a:extLst>
          </p:cNvPr>
          <p:cNvSpPr/>
          <p:nvPr/>
        </p:nvSpPr>
        <p:spPr>
          <a:xfrm>
            <a:off x="6369285" y="1190818"/>
            <a:ext cx="1080000" cy="108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Grafik 17" descr="Volltreffer">
            <a:extLst>
              <a:ext uri="{FF2B5EF4-FFF2-40B4-BE49-F238E27FC236}">
                <a16:creationId xmlns:a16="http://schemas.microsoft.com/office/drawing/2014/main" id="{9C5B5C0E-1D9A-401A-9BD7-A3E8213E3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146" y="1247266"/>
            <a:ext cx="914400" cy="914400"/>
          </a:xfrm>
          <a:prstGeom prst="rect">
            <a:avLst/>
          </a:prstGeom>
        </p:spPr>
      </p:pic>
      <p:pic>
        <p:nvPicPr>
          <p:cNvPr id="19" name="Grafik 18" descr="Volltreffer">
            <a:extLst>
              <a:ext uri="{FF2B5EF4-FFF2-40B4-BE49-F238E27FC236}">
                <a16:creationId xmlns:a16="http://schemas.microsoft.com/office/drawing/2014/main" id="{1DAE6A37-41E0-45CA-AAC5-62A8E5CC6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2085" y="1273618"/>
            <a:ext cx="914400" cy="9144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76A989F-D646-48CC-AADB-C05E6E0D8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161" y="1732802"/>
            <a:ext cx="615385" cy="455216"/>
          </a:xfrm>
          <a:prstGeom prst="rect">
            <a:avLst/>
          </a:prstGeom>
        </p:spPr>
      </p:pic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5A74A6C-3CDA-4852-80A7-B028E38FCA3E}"/>
              </a:ext>
            </a:extLst>
          </p:cNvPr>
          <p:cNvGrpSpPr/>
          <p:nvPr/>
        </p:nvGrpSpPr>
        <p:grpSpPr>
          <a:xfrm>
            <a:off x="6691389" y="1513505"/>
            <a:ext cx="583200" cy="581465"/>
            <a:chOff x="6539683" y="1300424"/>
            <a:chExt cx="728044" cy="728044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63DA41DD-CF25-4209-A694-7FFF9DB3AA24}"/>
                </a:ext>
              </a:extLst>
            </p:cNvPr>
            <p:cNvSpPr/>
            <p:nvPr/>
          </p:nvSpPr>
          <p:spPr>
            <a:xfrm rot="18797429">
              <a:off x="6829773" y="1300425"/>
              <a:ext cx="147864" cy="728044"/>
            </a:xfrm>
            <a:prstGeom prst="rect">
              <a:avLst/>
            </a:prstGeom>
            <a:solidFill>
              <a:srgbClr val="FF83B6">
                <a:lumMod val="50000"/>
              </a:srgbClr>
            </a:solidFill>
            <a:ln w="12700" cap="flat" cmpd="sng" algn="ctr">
              <a:solidFill>
                <a:srgbClr val="FF83B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nivers"/>
                <a:ea typeface="+mn-ea"/>
                <a:cs typeface="+mn-cs"/>
              </a:endParaRP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A68E874F-590C-4708-A082-4A95B5438432}"/>
                </a:ext>
              </a:extLst>
            </p:cNvPr>
            <p:cNvSpPr/>
            <p:nvPr/>
          </p:nvSpPr>
          <p:spPr>
            <a:xfrm rot="2568847">
              <a:off x="6829773" y="1300424"/>
              <a:ext cx="147864" cy="728044"/>
            </a:xfrm>
            <a:prstGeom prst="rect">
              <a:avLst/>
            </a:prstGeom>
            <a:solidFill>
              <a:srgbClr val="FF83B6">
                <a:lumMod val="50000"/>
              </a:srgbClr>
            </a:solidFill>
            <a:ln w="12700" cap="flat" cmpd="sng" algn="ctr">
              <a:solidFill>
                <a:srgbClr val="FF83B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nivers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1704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achieved goals and experience</a:t>
            </a:r>
          </a:p>
        </p:txBody>
      </p:sp>
      <p:pic>
        <p:nvPicPr>
          <p:cNvPr id="6" name="Grafik 5" descr="Teils sonnig">
            <a:extLst>
              <a:ext uri="{FF2B5EF4-FFF2-40B4-BE49-F238E27FC236}">
                <a16:creationId xmlns:a16="http://schemas.microsoft.com/office/drawing/2014/main" id="{CF24D97C-3353-46EE-BCDC-1DF7228C8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19" y="248400"/>
            <a:ext cx="662781" cy="662781"/>
          </a:xfrm>
          <a:prstGeom prst="rect">
            <a:avLst/>
          </a:prstGeom>
        </p:spPr>
      </p:pic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B862B101-0725-4A9E-8A1B-7F3A2E17431E}"/>
              </a:ext>
            </a:extLst>
          </p:cNvPr>
          <p:cNvSpPr/>
          <p:nvPr/>
        </p:nvSpPr>
        <p:spPr>
          <a:xfrm>
            <a:off x="6861116" y="1257238"/>
            <a:ext cx="4492684" cy="812326"/>
          </a:xfrm>
          <a:prstGeom prst="round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Positive things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8DDC4B10-2422-4422-B94C-BCBCCB046394}"/>
              </a:ext>
            </a:extLst>
          </p:cNvPr>
          <p:cNvSpPr/>
          <p:nvPr/>
        </p:nvSpPr>
        <p:spPr>
          <a:xfrm>
            <a:off x="6861116" y="2393253"/>
            <a:ext cx="4492684" cy="4165501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3510" indent="-14351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Gained a lot of experience</a:t>
            </a:r>
            <a:endParaRPr lang="de-DE" dirty="0">
              <a:solidFill>
                <a:schemeClr val="tx1"/>
              </a:solidFill>
            </a:endParaRPr>
          </a:p>
          <a:p>
            <a:pPr marL="144000" indent="-144000" algn="ctr"/>
            <a:endParaRPr lang="en-US" dirty="0">
              <a:solidFill>
                <a:schemeClr val="tx1"/>
              </a:solidFill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Independent working</a:t>
            </a: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143510" indent="-14351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Applied project management knowledge</a:t>
            </a: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Preparation for further research activities</a:t>
            </a: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143510" indent="-14351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Interesting and future-oriented topic</a:t>
            </a:r>
          </a:p>
          <a:p>
            <a:pPr marL="143510" indent="-14351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143510" indent="-14351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Acquired a lot of knowledge and new skills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8EF69257-9CD8-4068-ACE0-B8BD1870B1E4}"/>
              </a:ext>
            </a:extLst>
          </p:cNvPr>
          <p:cNvSpPr/>
          <p:nvPr/>
        </p:nvSpPr>
        <p:spPr>
          <a:xfrm>
            <a:off x="6688877" y="1070142"/>
            <a:ext cx="1080000" cy="108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Grafik 29" descr="Lächelnde Gesichtskontur">
            <a:extLst>
              <a:ext uri="{FF2B5EF4-FFF2-40B4-BE49-F238E27FC236}">
                <a16:creationId xmlns:a16="http://schemas.microsoft.com/office/drawing/2014/main" id="{2100CCED-3BF7-42FA-B78A-D6D413E7C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7473" y="1170541"/>
            <a:ext cx="914400" cy="914400"/>
          </a:xfrm>
          <a:prstGeom prst="rect">
            <a:avLst/>
          </a:prstGeom>
        </p:spPr>
      </p:pic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A8793A11-CF4D-4F74-993F-F95D9B9FF258}"/>
              </a:ext>
            </a:extLst>
          </p:cNvPr>
          <p:cNvSpPr/>
          <p:nvPr/>
        </p:nvSpPr>
        <p:spPr>
          <a:xfrm>
            <a:off x="1068864" y="1257238"/>
            <a:ext cx="4492684" cy="812326"/>
          </a:xfrm>
          <a:prstGeom prst="round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Negative things /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difficulties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E5863055-1488-4C37-A7F3-5A9C0FFFBB20}"/>
              </a:ext>
            </a:extLst>
          </p:cNvPr>
          <p:cNvSpPr/>
          <p:nvPr/>
        </p:nvSpPr>
        <p:spPr>
          <a:xfrm>
            <a:off x="1068864" y="2393253"/>
            <a:ext cx="4492684" cy="4165501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3510" indent="-14351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Even small steps required significant time investment </a:t>
            </a:r>
            <a:endParaRPr lang="de-DE">
              <a:solidFill>
                <a:schemeClr val="tx1"/>
              </a:solidFill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143510" indent="-14351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Specific problems required individual solutions</a:t>
            </a:r>
          </a:p>
          <a:p>
            <a:pPr marL="143510" indent="-14351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143510" indent="-14351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Debugging was quite challenging and time consuming</a:t>
            </a: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144000" indent="-14400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2FB4498-BDEF-47DA-AB5E-18CF44DA2C2A}"/>
              </a:ext>
            </a:extLst>
          </p:cNvPr>
          <p:cNvSpPr/>
          <p:nvPr/>
        </p:nvSpPr>
        <p:spPr>
          <a:xfrm>
            <a:off x="838200" y="1070142"/>
            <a:ext cx="1080000" cy="108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Grafik 37" descr="Verwirrte Gesichtskontur">
            <a:extLst>
              <a:ext uri="{FF2B5EF4-FFF2-40B4-BE49-F238E27FC236}">
                <a16:creationId xmlns:a16="http://schemas.microsoft.com/office/drawing/2014/main" id="{1EEE1900-FDAF-4BA9-B4B7-FB96B42711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1000" y="11469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23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30EED2-8A3E-4B26-B42A-3FB6626CC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 [1]	GitHub, GitHub (logo). [Online]. Available: https://​github.com​/</a:t>
            </a: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 [2]	S. Ren, K. He, R. 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Girshick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, and J. Sun, “Faster R-CNN: Towards Real-Time Object Detection with Region Proposal Networks,” 	Jun. 2015. [Online]. 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Available:http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://​arxiv.org​/​pdf/​1506.01497v3​</a:t>
            </a: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 [3]	M. 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Kekoa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, Blob Detection. [Online]. Available: https://​www.slideserve.com​/​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maik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/​blob-​detection-​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powerpoint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-​ppt-​presentation</a:t>
            </a: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 [4]	G. 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Symeonidis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, P. P. 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Groumpos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, and E. 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Dermatas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, “Traffic Light Detection and Recognition Using Image Processing and 	Convolution Neural Networks,” in vol. 1084, Creativity in Intelligent Technologies and Data Science, A. G. 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Kravets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, P. P. 	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Groumpos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, M. 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Shcherbakov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, and M. 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Kultsova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, Eds., Cham: Springer International Publishing, 2019, pp. 181–190.</a:t>
            </a: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 [5]	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Transportationops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, Vehicle to infrastructure. [Online]. Available: https://​www.transportationops.org​/​V2I/​V2I-​overview</a:t>
            </a: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 [6]	Wikipedia, RGB colour cube. [Online]. Available: https://​de.m.wikipedia.org​/​wiki/​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Datei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:​RGB_​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color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_​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cube.svg</a:t>
            </a:r>
            <a:endParaRPr lang="en-GB" sz="1400" dirty="0">
              <a:solidFill>
                <a:srgbClr val="707173">
                  <a:lumMod val="75000"/>
                </a:srgbClr>
              </a:solidFill>
              <a:latin typeface="Franklin Gothic Book"/>
              <a:cs typeface="+mn-cs"/>
            </a:endParaRP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 [7]	V. Popov, M. 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Ostarek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, and C. Tenison, “Practices and pitfalls in inferring neural representations,” 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NeuroImage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, vol. 174, pp. 		340–351, 2018, 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doi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: 10.1016/j.neuroimage.2018.03.041.</a:t>
            </a: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 [8]	Wikipedia, HSV 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Farbraum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. [Online]. Available: https://​de.wikipedia.org​/​wiki/​HSV-​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Farbraum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​#/media/Datei:HueScale.svg</a:t>
            </a: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 [9]	D. Tian, DeepPiCar Series. [Online]. Available: https://​towardsdatascience.com​/​tagged/​deep-​pi-​car</a:t>
            </a: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 [10]	A. Aqeel, Introduction to Arduino Nano. [Online]. Available: https://​www.theengineeringprojects.com​/​2018/​06/​introduction-​to-		​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arduino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-​nano.html</a:t>
            </a: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[11]	Raspberry Pi, What is a Raspberry Pi? [Online]. Available: https://​www.raspberrypi.org​/​help/​what-​%20is-​a-​raspberry-​pi/</a:t>
            </a: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[12]	R. 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Colab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, Google 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Colaboratory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. [Online]. Available: https://​colab.research.google.com​/​notebooks/​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intro.ipynb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​</a:t>
            </a: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[13]	MAN Truck, Picture of MAN Truck. [Online]. Available: https://​www.lindinger.at​/​at/​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fahrzeuge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-​und-​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boote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/​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modelle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/​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lkw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-​und-			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aufahrzeuge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/​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tamiya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-​man-​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tgx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-​18.540-​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blau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-​</a:t>
            </a:r>
            <a:r>
              <a:rPr lang="en-GB" sz="1400" dirty="0" err="1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lackiert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-​1-​14</a:t>
            </a: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cs typeface="+mn-cs"/>
              </a:rPr>
              <a:t>[14]	https://www.tesla.com/de_DE/autopilot</a:t>
            </a: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endParaRPr lang="en-GB" sz="1400" dirty="0">
              <a:solidFill>
                <a:srgbClr val="707173">
                  <a:lumMod val="75000"/>
                </a:srgbClr>
              </a:solidFill>
              <a:latin typeface="Franklin Gothic Book"/>
              <a:cs typeface="+mn-cs"/>
            </a:endParaRP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endParaRPr lang="en-GB" sz="1400" dirty="0">
              <a:solidFill>
                <a:srgbClr val="707173">
                  <a:lumMod val="75000"/>
                </a:srgbClr>
              </a:solidFill>
              <a:latin typeface="Franklin Gothic Book"/>
              <a:cs typeface="+mn-cs"/>
            </a:endParaRP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endParaRPr lang="en-GB" sz="1400" dirty="0">
              <a:solidFill>
                <a:srgbClr val="707173">
                  <a:lumMod val="75000"/>
                </a:srgbClr>
              </a:solidFill>
              <a:latin typeface="Franklin Gothic Book"/>
              <a:cs typeface="+mn-cs"/>
            </a:endParaRP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endParaRPr lang="en-GB" sz="1400" dirty="0">
              <a:solidFill>
                <a:srgbClr val="707173">
                  <a:lumMod val="75000"/>
                </a:srgbClr>
              </a:solidFill>
              <a:latin typeface="Franklin Gothic Book"/>
              <a:cs typeface="+mn-cs"/>
            </a:endParaRP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endParaRPr lang="en-GB" sz="1400" dirty="0">
              <a:solidFill>
                <a:srgbClr val="707173">
                  <a:lumMod val="75000"/>
                </a:srgbClr>
              </a:solidFill>
              <a:latin typeface="Franklin Gothic Book"/>
              <a:cs typeface="+mn-cs"/>
            </a:endParaRP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endParaRPr lang="en-GB" sz="1400" dirty="0">
              <a:solidFill>
                <a:srgbClr val="707173">
                  <a:lumMod val="75000"/>
                </a:srgbClr>
              </a:solidFill>
              <a:latin typeface="Franklin Gothic Book"/>
              <a:cs typeface="+mn-cs"/>
            </a:endParaRP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endParaRPr lang="en-GB" sz="1400" dirty="0">
              <a:solidFill>
                <a:srgbClr val="707173">
                  <a:lumMod val="75000"/>
                </a:srgbClr>
              </a:solidFill>
              <a:latin typeface="Franklin Gothic Book"/>
              <a:cs typeface="+mn-cs"/>
            </a:endParaRP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endParaRPr lang="en-GB" sz="1400" dirty="0">
              <a:solidFill>
                <a:srgbClr val="707173">
                  <a:lumMod val="75000"/>
                </a:srgbClr>
              </a:solidFill>
              <a:latin typeface="Franklin Gothic Book"/>
              <a:cs typeface="+mn-cs"/>
            </a:endParaRP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</a:pPr>
            <a:endParaRPr lang="en-GB" sz="1400" dirty="0">
              <a:solidFill>
                <a:srgbClr val="707173">
                  <a:lumMod val="75000"/>
                </a:srgbClr>
              </a:solidFill>
              <a:latin typeface="Franklin Gothic Book"/>
              <a:cs typeface="+mn-cs"/>
            </a:endParaRP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</a:pPr>
            <a:endParaRPr lang="en-GB" sz="1400" dirty="0">
              <a:solidFill>
                <a:srgbClr val="707173">
                  <a:lumMod val="75000"/>
                </a:srgbClr>
              </a:solidFill>
              <a:latin typeface="Franklin Gothic Book"/>
              <a:cs typeface="+mn-cs"/>
            </a:endParaRP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</a:pPr>
            <a:endParaRPr lang="en-GB" sz="1400" dirty="0">
              <a:solidFill>
                <a:srgbClr val="707173">
                  <a:lumMod val="75000"/>
                </a:srgbClr>
              </a:solidFill>
              <a:latin typeface="Franklin Gothic Book"/>
              <a:cs typeface="+mn-cs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161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30EED2-8A3E-4B26-B42A-3FB6626CC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</a:rPr>
              <a:t>[15]	</a:t>
            </a: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https://www.vision-systems.com/non-factory/article/16751068/robot-officially-joins-police-force-in-dubai</a:t>
            </a:r>
            <a:endParaRPr lang="en-GB" sz="1400" dirty="0">
              <a:solidFill>
                <a:srgbClr val="707173">
                  <a:lumMod val="75000"/>
                </a:srgbClr>
              </a:solidFill>
              <a:latin typeface="Franklin Gothic Book"/>
            </a:endParaRP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</a:rPr>
              <a:t>[16]	http://www.doppelklicker.de/blog/neuronale-netze/</a:t>
            </a: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</a:rPr>
              <a:t>[17]	https://www.adzine.de/2016/03/wunderwaffe-gegen-adblocker-einblicke-in-das-influencer-marketing/</a:t>
            </a: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</a:rPr>
              <a:t>[18]	https://machinelearningmastery.com/how-to-develop-a-cnn-from-scratch-for-fashion-mnist-clothing-classification </a:t>
            </a: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</a:rPr>
              <a:t>[19]	https://kdorichev.github.io/deeplearning//Image_Classification_Imagewoof</a:t>
            </a: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</a:rPr>
              <a:t>[20]	https://pydsc.files.wordpress.com/2017/11/pythonenvironment.png?w=663</a:t>
            </a: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r>
              <a:rPr lang="en-GB" sz="1400" dirty="0">
                <a:solidFill>
                  <a:srgbClr val="707173">
                    <a:lumMod val="75000"/>
                  </a:srgbClr>
                </a:solidFill>
                <a:latin typeface="Franklin Gothic Book"/>
              </a:rPr>
              <a:t>[21] 	https://www.inboundnow.com/getting-started-tortoisegit-github/</a:t>
            </a: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r>
              <a:rPr lang="en-GB" sz="1400" dirty="0">
                <a:solidFill>
                  <a:srgbClr val="707173"/>
                </a:solidFill>
                <a:latin typeface="Franklin Gothic Book"/>
                <a:cs typeface="Calibri"/>
              </a:rPr>
              <a:t>[22]	https://www.datasciencecentral.com/profiles/blogs/big-data-sets-available-for-free	</a:t>
            </a: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endParaRPr lang="en-GB" sz="1400" dirty="0"/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endParaRPr lang="en-GB" sz="1400" dirty="0">
              <a:solidFill>
                <a:srgbClr val="707173">
                  <a:lumMod val="75000"/>
                </a:srgbClr>
              </a:solidFill>
              <a:latin typeface="Franklin Gothic Book"/>
              <a:cs typeface="+mn-cs"/>
            </a:endParaRP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endParaRPr lang="en-GB" sz="1400" dirty="0">
              <a:solidFill>
                <a:srgbClr val="707173">
                  <a:lumMod val="75000"/>
                </a:srgbClr>
              </a:solidFill>
              <a:latin typeface="Franklin Gothic Book"/>
              <a:cs typeface="+mn-cs"/>
            </a:endParaRP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endParaRPr lang="en-GB" sz="1400" dirty="0">
              <a:solidFill>
                <a:srgbClr val="707173">
                  <a:lumMod val="75000"/>
                </a:srgbClr>
              </a:solidFill>
              <a:latin typeface="Franklin Gothic Book"/>
              <a:cs typeface="+mn-cs"/>
            </a:endParaRP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endParaRPr lang="en-GB" sz="1400" dirty="0">
              <a:solidFill>
                <a:srgbClr val="707173">
                  <a:lumMod val="75000"/>
                </a:srgbClr>
              </a:solidFill>
              <a:latin typeface="Franklin Gothic Book"/>
              <a:cs typeface="+mn-cs"/>
            </a:endParaRP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endParaRPr lang="en-GB" sz="1400" dirty="0">
              <a:solidFill>
                <a:srgbClr val="707173">
                  <a:lumMod val="75000"/>
                </a:srgbClr>
              </a:solidFill>
              <a:latin typeface="Franklin Gothic Book"/>
              <a:cs typeface="+mn-cs"/>
            </a:endParaRP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endParaRPr lang="en-GB" sz="1400" dirty="0">
              <a:solidFill>
                <a:srgbClr val="707173">
                  <a:lumMod val="75000"/>
                </a:srgbClr>
              </a:solidFill>
              <a:latin typeface="Franklin Gothic Book"/>
              <a:cs typeface="+mn-cs"/>
            </a:endParaRP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endParaRPr lang="en-GB" sz="1400" dirty="0">
              <a:solidFill>
                <a:srgbClr val="707173">
                  <a:lumMod val="75000"/>
                </a:srgbClr>
              </a:solidFill>
              <a:latin typeface="Franklin Gothic Book"/>
              <a:cs typeface="+mn-cs"/>
            </a:endParaRP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endParaRPr lang="en-GB" sz="1400" dirty="0">
              <a:solidFill>
                <a:srgbClr val="707173">
                  <a:lumMod val="75000"/>
                </a:srgbClr>
              </a:solidFill>
              <a:latin typeface="Franklin Gothic Book"/>
              <a:cs typeface="+mn-cs"/>
            </a:endParaRP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  <a:tabLst>
                <a:tab pos="288290" algn="l"/>
              </a:tabLst>
            </a:pPr>
            <a:endParaRPr lang="en-GB" sz="1400" dirty="0">
              <a:solidFill>
                <a:srgbClr val="707173">
                  <a:lumMod val="75000"/>
                </a:srgbClr>
              </a:solidFill>
              <a:latin typeface="Franklin Gothic Book"/>
              <a:cs typeface="+mn-cs"/>
            </a:endParaRP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</a:pPr>
            <a:endParaRPr lang="en-GB" sz="1400" dirty="0">
              <a:solidFill>
                <a:srgbClr val="707173">
                  <a:lumMod val="75000"/>
                </a:srgbClr>
              </a:solidFill>
              <a:latin typeface="Franklin Gothic Book"/>
              <a:cs typeface="+mn-cs"/>
            </a:endParaRP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</a:pPr>
            <a:endParaRPr lang="en-GB" sz="1400" dirty="0">
              <a:solidFill>
                <a:srgbClr val="707173">
                  <a:lumMod val="75000"/>
                </a:srgbClr>
              </a:solidFill>
              <a:latin typeface="Franklin Gothic Book"/>
              <a:cs typeface="+mn-cs"/>
            </a:endParaRPr>
          </a:p>
          <a:p>
            <a:pPr marL="180975" lvl="1" indent="0">
              <a:lnSpc>
                <a:spcPct val="100000"/>
              </a:lnSpc>
              <a:spcBef>
                <a:spcPts val="300"/>
              </a:spcBef>
              <a:buNone/>
            </a:pPr>
            <a:endParaRPr lang="en-GB" sz="1400" dirty="0">
              <a:solidFill>
                <a:srgbClr val="707173">
                  <a:lumMod val="75000"/>
                </a:srgbClr>
              </a:solidFill>
              <a:latin typeface="Franklin Gothic Book"/>
              <a:cs typeface="+mn-cs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38481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97A450C-E9FE-41D3-A704-603E33EE3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44" b="29106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0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B205E7-110B-4552-A41B-B4B450905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280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i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644891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Fundamentals - Layers</a:t>
            </a:r>
            <a:br>
              <a:rPr lang="en-US" dirty="0"/>
            </a:br>
            <a:endParaRPr lang="en-GB" dirty="0"/>
          </a:p>
        </p:txBody>
      </p:sp>
      <p:pic>
        <p:nvPicPr>
          <p:cNvPr id="4" name="Inhaltsplatzhalter 3" descr="Prüfliste">
            <a:extLst>
              <a:ext uri="{FF2B5EF4-FFF2-40B4-BE49-F238E27FC236}">
                <a16:creationId xmlns:a16="http://schemas.microsoft.com/office/drawing/2014/main" id="{8FBA58A4-4795-430E-B4E4-43ED5042B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419" y="232571"/>
            <a:ext cx="662781" cy="662781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94ED4EF-B29A-458B-A315-200C5283BD63}"/>
              </a:ext>
            </a:extLst>
          </p:cNvPr>
          <p:cNvSpPr/>
          <p:nvPr/>
        </p:nvSpPr>
        <p:spPr>
          <a:xfrm>
            <a:off x="155787" y="3834945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  <a:alpha val="41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 Layer 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857897D0-B4B3-43C1-A882-32C9708CB357}"/>
              </a:ext>
            </a:extLst>
          </p:cNvPr>
          <p:cNvSpPr/>
          <p:nvPr/>
        </p:nvSpPr>
        <p:spPr>
          <a:xfrm>
            <a:off x="2568468" y="3834945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  <a:alpha val="41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Convolutional Layer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D6BA8E0C-9FE5-4B7D-92C9-969015EE73D4}"/>
              </a:ext>
            </a:extLst>
          </p:cNvPr>
          <p:cNvSpPr/>
          <p:nvPr/>
        </p:nvSpPr>
        <p:spPr>
          <a:xfrm>
            <a:off x="4981149" y="3834945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  <a:alpha val="41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Max Pooling Layer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5CAB1713-2A64-4407-957B-A1F1D761D8A6}"/>
              </a:ext>
            </a:extLst>
          </p:cNvPr>
          <p:cNvSpPr/>
          <p:nvPr/>
        </p:nvSpPr>
        <p:spPr>
          <a:xfrm>
            <a:off x="7393830" y="3833865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  <a:alpha val="41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Flatten Layer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153F5627-398F-4B7C-8203-9098262CAE59}"/>
              </a:ext>
            </a:extLst>
          </p:cNvPr>
          <p:cNvSpPr/>
          <p:nvPr/>
        </p:nvSpPr>
        <p:spPr>
          <a:xfrm>
            <a:off x="9806511" y="3833865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  <a:alpha val="41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Dense Layer (output)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AB5F6418-5FB3-4B2C-B73D-80EAC3021932}"/>
              </a:ext>
            </a:extLst>
          </p:cNvPr>
          <p:cNvSpPr/>
          <p:nvPr/>
        </p:nvSpPr>
        <p:spPr>
          <a:xfrm>
            <a:off x="155787" y="4659650"/>
            <a:ext cx="2152800" cy="1066143"/>
          </a:xfrm>
          <a:prstGeom prst="roundRect">
            <a:avLst>
              <a:gd name="adj" fmla="val 6262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Image</a:t>
            </a: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Other types of data 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CCB6C66-A146-41EA-8975-E3B2875AF860}"/>
              </a:ext>
            </a:extLst>
          </p:cNvPr>
          <p:cNvSpPr/>
          <p:nvPr/>
        </p:nvSpPr>
        <p:spPr>
          <a:xfrm>
            <a:off x="2568468" y="4659649"/>
            <a:ext cx="2152800" cy="1066143"/>
          </a:xfrm>
          <a:prstGeom prst="roundRect">
            <a:avLst>
              <a:gd name="adj" fmla="val 6262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Detect patterns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EFDDBA4B-59DF-4DC2-B708-1C376D3981A0}"/>
              </a:ext>
            </a:extLst>
          </p:cNvPr>
          <p:cNvSpPr/>
          <p:nvPr/>
        </p:nvSpPr>
        <p:spPr>
          <a:xfrm>
            <a:off x="4975751" y="4659649"/>
            <a:ext cx="2152800" cy="1066143"/>
          </a:xfrm>
          <a:prstGeom prst="roundRect">
            <a:avLst>
              <a:gd name="adj" fmla="val 6262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Reduction of dimensions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F213C26-9729-4D58-A1A5-0ED5506E0D4E}"/>
              </a:ext>
            </a:extLst>
          </p:cNvPr>
          <p:cNvSpPr/>
          <p:nvPr/>
        </p:nvSpPr>
        <p:spPr>
          <a:xfrm>
            <a:off x="7394557" y="4657490"/>
            <a:ext cx="2152800" cy="1066143"/>
          </a:xfrm>
          <a:prstGeom prst="roundRect">
            <a:avLst>
              <a:gd name="adj" fmla="val 6262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Transforms a matrix into a vector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B11961A3-0A24-4080-8730-1BBE428E4F06}"/>
              </a:ext>
            </a:extLst>
          </p:cNvPr>
          <p:cNvSpPr/>
          <p:nvPr/>
        </p:nvSpPr>
        <p:spPr>
          <a:xfrm>
            <a:off x="9813363" y="4661795"/>
            <a:ext cx="2152800" cy="1066143"/>
          </a:xfrm>
          <a:prstGeom prst="roundRect">
            <a:avLst>
              <a:gd name="adj" fmla="val 6262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Connects each input with each output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313DE7B-2504-4E8F-BAD4-F70B819C6F4C}"/>
              </a:ext>
            </a:extLst>
          </p:cNvPr>
          <p:cNvSpPr/>
          <p:nvPr/>
        </p:nvSpPr>
        <p:spPr>
          <a:xfrm>
            <a:off x="2978870" y="1686116"/>
            <a:ext cx="1018095" cy="101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2AD4EBD-5E15-4205-9EF2-F1568A6740EE}"/>
              </a:ext>
            </a:extLst>
          </p:cNvPr>
          <p:cNvSpPr/>
          <p:nvPr/>
        </p:nvSpPr>
        <p:spPr>
          <a:xfrm>
            <a:off x="3131270" y="1838516"/>
            <a:ext cx="1018095" cy="1018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C148350-1DE7-48E7-A8E2-73B4CF843B16}"/>
              </a:ext>
            </a:extLst>
          </p:cNvPr>
          <p:cNvSpPr/>
          <p:nvPr/>
        </p:nvSpPr>
        <p:spPr>
          <a:xfrm>
            <a:off x="3283670" y="1990916"/>
            <a:ext cx="1018095" cy="101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DCDD61D-D728-438B-B9CD-BA2C61AEE566}"/>
              </a:ext>
            </a:extLst>
          </p:cNvPr>
          <p:cNvSpPr/>
          <p:nvPr/>
        </p:nvSpPr>
        <p:spPr>
          <a:xfrm>
            <a:off x="5377403" y="1686116"/>
            <a:ext cx="576000" cy="576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C638578-B682-4608-B41D-DA099368A0C1}"/>
              </a:ext>
            </a:extLst>
          </p:cNvPr>
          <p:cNvSpPr/>
          <p:nvPr/>
        </p:nvSpPr>
        <p:spPr>
          <a:xfrm>
            <a:off x="5529803" y="1838516"/>
            <a:ext cx="576000" cy="57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C07792C-6D3F-4EBD-956D-A5ACE95325B0}"/>
              </a:ext>
            </a:extLst>
          </p:cNvPr>
          <p:cNvSpPr/>
          <p:nvPr/>
        </p:nvSpPr>
        <p:spPr>
          <a:xfrm>
            <a:off x="5682203" y="1990916"/>
            <a:ext cx="576000" cy="576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ABAEE90-B337-4B45-BEFB-62F6A0360724}"/>
              </a:ext>
            </a:extLst>
          </p:cNvPr>
          <p:cNvSpPr/>
          <p:nvPr/>
        </p:nvSpPr>
        <p:spPr>
          <a:xfrm>
            <a:off x="5834603" y="2143316"/>
            <a:ext cx="576000" cy="57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392F91F-FD05-408D-854C-C391878A5FA9}"/>
              </a:ext>
            </a:extLst>
          </p:cNvPr>
          <p:cNvSpPr/>
          <p:nvPr/>
        </p:nvSpPr>
        <p:spPr>
          <a:xfrm>
            <a:off x="5987003" y="2295716"/>
            <a:ext cx="576000" cy="576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01ECB0FB-480D-4BF7-9E2E-331BD83CA83C}"/>
              </a:ext>
            </a:extLst>
          </p:cNvPr>
          <p:cNvSpPr/>
          <p:nvPr/>
        </p:nvSpPr>
        <p:spPr>
          <a:xfrm>
            <a:off x="6139403" y="2448116"/>
            <a:ext cx="576000" cy="57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50715EE-306F-4E1A-908A-F5BA5260AECE}"/>
              </a:ext>
            </a:extLst>
          </p:cNvPr>
          <p:cNvSpPr/>
          <p:nvPr/>
        </p:nvSpPr>
        <p:spPr>
          <a:xfrm>
            <a:off x="495819" y="1686116"/>
            <a:ext cx="1512000" cy="151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2384482-CC7B-437A-83D4-413FFAFE8915}"/>
              </a:ext>
            </a:extLst>
          </p:cNvPr>
          <p:cNvSpPr/>
          <p:nvPr/>
        </p:nvSpPr>
        <p:spPr>
          <a:xfrm>
            <a:off x="8191114" y="1591916"/>
            <a:ext cx="299111" cy="151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73789D5-B835-44BD-94C0-7D0296154C88}"/>
              </a:ext>
            </a:extLst>
          </p:cNvPr>
          <p:cNvSpPr/>
          <p:nvPr/>
        </p:nvSpPr>
        <p:spPr>
          <a:xfrm>
            <a:off x="10306128" y="1958499"/>
            <a:ext cx="843615" cy="897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Pfeil: nach rechts 28">
            <a:extLst>
              <a:ext uri="{FF2B5EF4-FFF2-40B4-BE49-F238E27FC236}">
                <a16:creationId xmlns:a16="http://schemas.microsoft.com/office/drawing/2014/main" id="{356C48A0-D4D7-4954-A761-7188ABD5D2B2}"/>
              </a:ext>
            </a:extLst>
          </p:cNvPr>
          <p:cNvSpPr/>
          <p:nvPr/>
        </p:nvSpPr>
        <p:spPr>
          <a:xfrm>
            <a:off x="2188099" y="2347916"/>
            <a:ext cx="658305" cy="29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feil: nach rechts 29">
            <a:extLst>
              <a:ext uri="{FF2B5EF4-FFF2-40B4-BE49-F238E27FC236}">
                <a16:creationId xmlns:a16="http://schemas.microsoft.com/office/drawing/2014/main" id="{8FAEF3A0-C11D-4451-99C2-0F31A133D218}"/>
              </a:ext>
            </a:extLst>
          </p:cNvPr>
          <p:cNvSpPr/>
          <p:nvPr/>
        </p:nvSpPr>
        <p:spPr>
          <a:xfrm>
            <a:off x="4529494" y="2355116"/>
            <a:ext cx="658305" cy="29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Pfeil: nach rechts 30">
            <a:extLst>
              <a:ext uri="{FF2B5EF4-FFF2-40B4-BE49-F238E27FC236}">
                <a16:creationId xmlns:a16="http://schemas.microsoft.com/office/drawing/2014/main" id="{E444B937-83A5-4683-8AD7-63CD05363944}"/>
              </a:ext>
            </a:extLst>
          </p:cNvPr>
          <p:cNvSpPr/>
          <p:nvPr/>
        </p:nvSpPr>
        <p:spPr>
          <a:xfrm>
            <a:off x="7075609" y="2347916"/>
            <a:ext cx="658305" cy="29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Pfeil: nach rechts 31">
            <a:extLst>
              <a:ext uri="{FF2B5EF4-FFF2-40B4-BE49-F238E27FC236}">
                <a16:creationId xmlns:a16="http://schemas.microsoft.com/office/drawing/2014/main" id="{C40AEAD8-7975-4CB6-A205-E3A14E055EDA}"/>
              </a:ext>
            </a:extLst>
          </p:cNvPr>
          <p:cNvSpPr/>
          <p:nvPr/>
        </p:nvSpPr>
        <p:spPr>
          <a:xfrm>
            <a:off x="9063591" y="2347916"/>
            <a:ext cx="658305" cy="29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136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Fundamentals - Hyperparameter</a:t>
            </a:r>
            <a:br>
              <a:rPr lang="en-US" dirty="0"/>
            </a:br>
            <a:endParaRPr lang="en-GB" dirty="0"/>
          </a:p>
        </p:txBody>
      </p:sp>
      <p:pic>
        <p:nvPicPr>
          <p:cNvPr id="4" name="Inhaltsplatzhalter 3" descr="Prüfliste">
            <a:extLst>
              <a:ext uri="{FF2B5EF4-FFF2-40B4-BE49-F238E27FC236}">
                <a16:creationId xmlns:a16="http://schemas.microsoft.com/office/drawing/2014/main" id="{8FBA58A4-4795-430E-B4E4-43ED5042B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19" y="232571"/>
            <a:ext cx="662781" cy="662781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0E08EEDB-CFAE-45EC-A263-7A43213CF277}"/>
              </a:ext>
            </a:extLst>
          </p:cNvPr>
          <p:cNvSpPr/>
          <p:nvPr/>
        </p:nvSpPr>
        <p:spPr>
          <a:xfrm>
            <a:off x="797017" y="1470648"/>
            <a:ext cx="10597966" cy="4424443"/>
          </a:xfrm>
          <a:prstGeom prst="roundRect">
            <a:avLst>
              <a:gd name="adj" fmla="val 6262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Variable parameters that influence net optimization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i="1" dirty="0">
                <a:solidFill>
                  <a:schemeClr val="tx1"/>
                </a:solidFill>
              </a:rPr>
              <a:t>Optimization: Minimization of the error function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Are set before the training starts</a:t>
            </a: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Network structure variables: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i="1" dirty="0">
                <a:solidFill>
                  <a:schemeClr val="tx1"/>
                </a:solidFill>
              </a:rPr>
              <a:t>Number of hidden layers</a:t>
            </a: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Network training variables: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i="1" dirty="0">
                <a:solidFill>
                  <a:schemeClr val="tx1"/>
                </a:solidFill>
              </a:rPr>
              <a:t>Number of epochs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i="1" dirty="0">
                <a:solidFill>
                  <a:schemeClr val="tx1"/>
                </a:solidFill>
              </a:rPr>
              <a:t>Learning rate </a:t>
            </a: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796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A12CF8-77FE-44DE-9B11-614A57C15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Content</a:t>
            </a:r>
            <a:endParaRPr lang="en-GB" dirty="0"/>
          </a:p>
        </p:txBody>
      </p:sp>
      <p:pic>
        <p:nvPicPr>
          <p:cNvPr id="12" name="Inhaltsplatzhalter 3" descr="Prüfliste">
            <a:extLst>
              <a:ext uri="{FF2B5EF4-FFF2-40B4-BE49-F238E27FC236}">
                <a16:creationId xmlns:a16="http://schemas.microsoft.com/office/drawing/2014/main" id="{A5EA9981-8923-410C-97AD-B970245477D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297" y="1143880"/>
            <a:ext cx="662781" cy="662781"/>
          </a:xfrm>
          <a:prstGeom prst="rect">
            <a:avLst/>
          </a:prstGeom>
        </p:spPr>
      </p:pic>
      <p:pic>
        <p:nvPicPr>
          <p:cNvPr id="13" name="Grafik 12" descr="Person mit Idee">
            <a:extLst>
              <a:ext uri="{FF2B5EF4-FFF2-40B4-BE49-F238E27FC236}">
                <a16:creationId xmlns:a16="http://schemas.microsoft.com/office/drawing/2014/main" id="{A3C39A9D-0687-4C08-BA57-3694F143A13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9516" y="2539336"/>
            <a:ext cx="662781" cy="66278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EC4C555-9A3C-4A7A-B007-131722031E9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343" y="3310385"/>
            <a:ext cx="493633" cy="493633"/>
          </a:xfrm>
          <a:prstGeom prst="rect">
            <a:avLst/>
          </a:prstGeom>
        </p:spPr>
      </p:pic>
      <p:pic>
        <p:nvPicPr>
          <p:cNvPr id="15" name="Grafik 14" descr="Glühbirne und Zahnrad">
            <a:extLst>
              <a:ext uri="{FF2B5EF4-FFF2-40B4-BE49-F238E27FC236}">
                <a16:creationId xmlns:a16="http://schemas.microsoft.com/office/drawing/2014/main" id="{8E52ABF0-C02C-495C-8F88-8FCB181FF61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78074" y="3876774"/>
            <a:ext cx="662781" cy="662781"/>
          </a:xfrm>
          <a:prstGeom prst="rect">
            <a:avLst/>
          </a:prstGeom>
        </p:spPr>
      </p:pic>
      <p:pic>
        <p:nvPicPr>
          <p:cNvPr id="16" name="Grafik 15" descr="Netzwerk">
            <a:extLst>
              <a:ext uri="{FF2B5EF4-FFF2-40B4-BE49-F238E27FC236}">
                <a16:creationId xmlns:a16="http://schemas.microsoft.com/office/drawing/2014/main" id="{ADD65542-967D-4C1C-BA2E-45DEEAA4DD0F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50456" y="4612311"/>
            <a:ext cx="662781" cy="662781"/>
          </a:xfrm>
          <a:prstGeom prst="rect">
            <a:avLst/>
          </a:prstGeom>
        </p:spPr>
      </p:pic>
      <p:pic>
        <p:nvPicPr>
          <p:cNvPr id="17" name="Grafik 16" descr="Bücher im Regal">
            <a:extLst>
              <a:ext uri="{FF2B5EF4-FFF2-40B4-BE49-F238E27FC236}">
                <a16:creationId xmlns:a16="http://schemas.microsoft.com/office/drawing/2014/main" id="{981CB35E-3147-44BE-AC82-C12A95E25D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8" y="1884011"/>
            <a:ext cx="662781" cy="662781"/>
          </a:xfrm>
          <a:prstGeom prst="rect">
            <a:avLst/>
          </a:prstGeom>
        </p:spPr>
      </p:pic>
      <p:pic>
        <p:nvPicPr>
          <p:cNvPr id="18" name="Grafik 17" descr="Gantt-Diagramm">
            <a:extLst>
              <a:ext uri="{FF2B5EF4-FFF2-40B4-BE49-F238E27FC236}">
                <a16:creationId xmlns:a16="http://schemas.microsoft.com/office/drawing/2014/main" id="{F9EBCAE5-BE0D-46F4-8B19-E8334BD49E68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93897" y="5352442"/>
            <a:ext cx="662781" cy="662781"/>
          </a:xfrm>
          <a:prstGeom prst="rect">
            <a:avLst/>
          </a:prstGeom>
        </p:spPr>
      </p:pic>
      <p:pic>
        <p:nvPicPr>
          <p:cNvPr id="19" name="Grafik 18" descr="Teils sonnig">
            <a:extLst>
              <a:ext uri="{FF2B5EF4-FFF2-40B4-BE49-F238E27FC236}">
                <a16:creationId xmlns:a16="http://schemas.microsoft.com/office/drawing/2014/main" id="{266C5643-0B32-4B96-9D7E-E853CDE06B91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27230" y="6087978"/>
            <a:ext cx="662781" cy="662781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21B28AEE-5B0A-420B-BB90-E7520B402102}"/>
              </a:ext>
            </a:extLst>
          </p:cNvPr>
          <p:cNvSpPr txBox="1"/>
          <p:nvPr/>
        </p:nvSpPr>
        <p:spPr>
          <a:xfrm>
            <a:off x="824736" y="1294662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CNN Fundamentals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721B0BC-0F74-4C03-82DE-8013B875518E}"/>
              </a:ext>
            </a:extLst>
          </p:cNvPr>
          <p:cNvSpPr txBox="1"/>
          <p:nvPr/>
        </p:nvSpPr>
        <p:spPr>
          <a:xfrm>
            <a:off x="1862955" y="2689301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State of the art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E2429AB-310B-4160-8009-968684D69FC9}"/>
              </a:ext>
            </a:extLst>
          </p:cNvPr>
          <p:cNvSpPr txBox="1"/>
          <p:nvPr/>
        </p:nvSpPr>
        <p:spPr>
          <a:xfrm>
            <a:off x="2332708" y="3367196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GitHub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4D52A27-2ABA-4DF6-BA15-714D23F15C85}"/>
              </a:ext>
            </a:extLst>
          </p:cNvPr>
          <p:cNvSpPr txBox="1"/>
          <p:nvPr/>
        </p:nvSpPr>
        <p:spPr>
          <a:xfrm>
            <a:off x="2716754" y="4017785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Google Collaboratory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D4934F9-98DC-4508-ABDD-170D5A8A4800}"/>
              </a:ext>
            </a:extLst>
          </p:cNvPr>
          <p:cNvSpPr txBox="1"/>
          <p:nvPr/>
        </p:nvSpPr>
        <p:spPr>
          <a:xfrm>
            <a:off x="3222115" y="4753322"/>
            <a:ext cx="31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Implementation of a CNN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674E9A5-FBFD-4925-820F-836FF0FE66DA}"/>
              </a:ext>
            </a:extLst>
          </p:cNvPr>
          <p:cNvSpPr txBox="1"/>
          <p:nvPr/>
        </p:nvSpPr>
        <p:spPr>
          <a:xfrm>
            <a:off x="1397500" y="2029172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/>
              <a:t>Training </a:t>
            </a:r>
            <a:r>
              <a:rPr lang="en-US" dirty="0"/>
              <a:t>material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421993C-A285-4919-AE19-49D64728B9E8}"/>
              </a:ext>
            </a:extLst>
          </p:cNvPr>
          <p:cNvSpPr txBox="1"/>
          <p:nvPr/>
        </p:nvSpPr>
        <p:spPr>
          <a:xfrm>
            <a:off x="3838717" y="5494012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Our project plan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C8EE448-4D55-4C90-94CC-F98B4578E97F}"/>
              </a:ext>
            </a:extLst>
          </p:cNvPr>
          <p:cNvSpPr txBox="1"/>
          <p:nvPr/>
        </p:nvSpPr>
        <p:spPr>
          <a:xfrm>
            <a:off x="4496547" y="6234702"/>
            <a:ext cx="426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Our achieved goals and experience</a:t>
            </a:r>
          </a:p>
        </p:txBody>
      </p:sp>
      <p:sp>
        <p:nvSpPr>
          <p:cNvPr id="8" name="Gleichschenkliges Dreieck 7">
            <a:extLst>
              <a:ext uri="{FF2B5EF4-FFF2-40B4-BE49-F238E27FC236}">
                <a16:creationId xmlns:a16="http://schemas.microsoft.com/office/drawing/2014/main" id="{C8B9841A-E2E9-4299-B93D-D501D55FF4FD}"/>
              </a:ext>
            </a:extLst>
          </p:cNvPr>
          <p:cNvSpPr/>
          <p:nvPr/>
        </p:nvSpPr>
        <p:spPr>
          <a:xfrm>
            <a:off x="-2131" y="1594269"/>
            <a:ext cx="3622825" cy="5263731"/>
          </a:xfrm>
          <a:prstGeom prst="triangle">
            <a:avLst>
              <a:gd name="adj" fmla="val 0"/>
            </a:avLst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93E7E37-7507-40DC-A3D9-E896D4EF50CE}"/>
              </a:ext>
            </a:extLst>
          </p:cNvPr>
          <p:cNvSpPr txBox="1"/>
          <p:nvPr/>
        </p:nvSpPr>
        <p:spPr>
          <a:xfrm>
            <a:off x="2082116" y="3652869"/>
            <a:ext cx="381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75000"/>
                  </a:schemeClr>
                </a:solidFill>
              </a:rPr>
              <a:t>[1]</a:t>
            </a:r>
            <a:endParaRPr lang="en-GB" sz="105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229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material</a:t>
            </a:r>
          </a:p>
        </p:txBody>
      </p:sp>
      <p:pic>
        <p:nvPicPr>
          <p:cNvPr id="6" name="Grafik 5" descr="Bücher im Regal">
            <a:extLst>
              <a:ext uri="{FF2B5EF4-FFF2-40B4-BE49-F238E27FC236}">
                <a16:creationId xmlns:a16="http://schemas.microsoft.com/office/drawing/2014/main" id="{E551BA59-FE16-494A-84D4-E3E5C92A7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19" y="248400"/>
            <a:ext cx="662781" cy="662781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D5CD7FD5-5293-44E2-ACEE-40CDAEFF469A}"/>
              </a:ext>
            </a:extLst>
          </p:cNvPr>
          <p:cNvSpPr/>
          <p:nvPr/>
        </p:nvSpPr>
        <p:spPr>
          <a:xfrm>
            <a:off x="4494000" y="1294843"/>
            <a:ext cx="3204000" cy="812326"/>
          </a:xfrm>
          <a:prstGeom prst="round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Training material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0A9FA6B-AE73-4D03-9211-53CA194DA8AE}"/>
              </a:ext>
            </a:extLst>
          </p:cNvPr>
          <p:cNvSpPr/>
          <p:nvPr/>
        </p:nvSpPr>
        <p:spPr>
          <a:xfrm>
            <a:off x="1880818" y="2715923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Theory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6607D70-BC80-4BF0-9854-9ECCFB01D115}"/>
              </a:ext>
            </a:extLst>
          </p:cNvPr>
          <p:cNvSpPr/>
          <p:nvPr/>
        </p:nvSpPr>
        <p:spPr>
          <a:xfrm>
            <a:off x="508791" y="4072814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  <a:alpha val="41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Script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D80C9B67-5D7F-4B9F-B6C1-C05B7CC0134E}"/>
              </a:ext>
            </a:extLst>
          </p:cNvPr>
          <p:cNvSpPr/>
          <p:nvPr/>
        </p:nvSpPr>
        <p:spPr>
          <a:xfrm>
            <a:off x="3283000" y="4072814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  <a:alpha val="41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Presentation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26660A1-5593-44D4-8DDC-A289F4BD6C48}"/>
              </a:ext>
            </a:extLst>
          </p:cNvPr>
          <p:cNvSpPr/>
          <p:nvPr/>
        </p:nvSpPr>
        <p:spPr>
          <a:xfrm>
            <a:off x="8127499" y="2715923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Practice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8230C22-0A6E-4D6B-99A6-59914797AE24}"/>
              </a:ext>
            </a:extLst>
          </p:cNvPr>
          <p:cNvSpPr/>
          <p:nvPr/>
        </p:nvSpPr>
        <p:spPr>
          <a:xfrm>
            <a:off x="6755472" y="4072814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  <a:alpha val="41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Script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871AA1D3-9519-4024-AD5A-E8E1F0BB432D}"/>
              </a:ext>
            </a:extLst>
          </p:cNvPr>
          <p:cNvSpPr/>
          <p:nvPr/>
        </p:nvSpPr>
        <p:spPr>
          <a:xfrm>
            <a:off x="9529681" y="4072814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  <a:alpha val="41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Presentation</a:t>
            </a:r>
          </a:p>
        </p:txBody>
      </p:sp>
      <p:cxnSp>
        <p:nvCxnSpPr>
          <p:cNvPr id="5" name="Verbinder: gewinkelt 4">
            <a:extLst>
              <a:ext uri="{FF2B5EF4-FFF2-40B4-BE49-F238E27FC236}">
                <a16:creationId xmlns:a16="http://schemas.microsoft.com/office/drawing/2014/main" id="{AC0B38B5-70DA-48FE-BB4B-CF9ED31CF055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>
            <a:off x="4222414" y="842337"/>
            <a:ext cx="608754" cy="31384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0AF2780B-8664-4855-8621-4BCF64FC8EBB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rot="16200000" flipH="1">
            <a:off x="7345754" y="857414"/>
            <a:ext cx="608754" cy="31082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B7CAEC59-EAA4-47B7-B9F3-EDC4BFE69B6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16200000" flipH="1">
            <a:off x="3311618" y="3024667"/>
            <a:ext cx="694111" cy="14021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9A363A2A-ADF4-412D-92F0-CEDD1676023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rot="5400000">
            <a:off x="1924514" y="3039745"/>
            <a:ext cx="694111" cy="13720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0B0D7BE1-30CE-422E-878E-5954C4154F06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>
            <a:off x="8171195" y="3039745"/>
            <a:ext cx="694111" cy="13720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05C7559B-E72C-4C9B-BA63-6D678F9D60FB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rot="16200000" flipH="1">
            <a:off x="9558299" y="3024667"/>
            <a:ext cx="694111" cy="14021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eschweifte Klammer rechts 52">
            <a:extLst>
              <a:ext uri="{FF2B5EF4-FFF2-40B4-BE49-F238E27FC236}">
                <a16:creationId xmlns:a16="http://schemas.microsoft.com/office/drawing/2014/main" id="{AD3E5439-40FE-4140-BE20-DEEA4ED81C05}"/>
              </a:ext>
            </a:extLst>
          </p:cNvPr>
          <p:cNvSpPr/>
          <p:nvPr/>
        </p:nvSpPr>
        <p:spPr>
          <a:xfrm rot="5400000">
            <a:off x="2766491" y="2759671"/>
            <a:ext cx="412333" cy="4927736"/>
          </a:xfrm>
          <a:prstGeom prst="rightBrac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4" name="Geschweifte Klammer rechts 53">
            <a:extLst>
              <a:ext uri="{FF2B5EF4-FFF2-40B4-BE49-F238E27FC236}">
                <a16:creationId xmlns:a16="http://schemas.microsoft.com/office/drawing/2014/main" id="{B7A9181E-1546-48EA-8904-52AD4A07B539}"/>
              </a:ext>
            </a:extLst>
          </p:cNvPr>
          <p:cNvSpPr/>
          <p:nvPr/>
        </p:nvSpPr>
        <p:spPr>
          <a:xfrm rot="5400000">
            <a:off x="8998096" y="2759671"/>
            <a:ext cx="412333" cy="4927736"/>
          </a:xfrm>
          <a:prstGeom prst="rightBrac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F32CD6C2-F93C-43DB-9D98-76776960BC6A}"/>
              </a:ext>
            </a:extLst>
          </p:cNvPr>
          <p:cNvSpPr txBox="1"/>
          <p:nvPr/>
        </p:nvSpPr>
        <p:spPr>
          <a:xfrm>
            <a:off x="1097709" y="5680151"/>
            <a:ext cx="371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2">
                    <a:lumMod val="50000"/>
                  </a:schemeClr>
                </a:solidFill>
              </a:rPr>
              <a:t>Basic </a:t>
            </a:r>
            <a:r>
              <a:rPr lang="de-DE" dirty="0" err="1">
                <a:solidFill>
                  <a:schemeClr val="accent2">
                    <a:lumMod val="50000"/>
                  </a:schemeClr>
                </a:solidFill>
              </a:rPr>
              <a:t>knowledge</a:t>
            </a: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E87DA8B0-17B5-447E-980F-B1045E67C537}"/>
              </a:ext>
            </a:extLst>
          </p:cNvPr>
          <p:cNvSpPr txBox="1"/>
          <p:nvPr/>
        </p:nvSpPr>
        <p:spPr>
          <a:xfrm>
            <a:off x="7344390" y="5680151"/>
            <a:ext cx="371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accent2">
                    <a:lumMod val="50000"/>
                  </a:schemeClr>
                </a:solidFill>
              </a:rPr>
              <a:t>Advanced</a:t>
            </a:r>
            <a:r>
              <a:rPr lang="de-DE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2">
                    <a:lumMod val="50000"/>
                  </a:schemeClr>
                </a:solidFill>
              </a:rPr>
              <a:t>knowledge</a:t>
            </a: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142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hteck 70">
            <a:extLst>
              <a:ext uri="{FF2B5EF4-FFF2-40B4-BE49-F238E27FC236}">
                <a16:creationId xmlns:a16="http://schemas.microsoft.com/office/drawing/2014/main" id="{90BE0073-4DED-4963-93C7-9046F4EC20D4}"/>
              </a:ext>
            </a:extLst>
          </p:cNvPr>
          <p:cNvSpPr/>
          <p:nvPr/>
        </p:nvSpPr>
        <p:spPr>
          <a:xfrm>
            <a:off x="0" y="1003993"/>
            <a:ext cx="12192000" cy="1162156"/>
          </a:xfrm>
          <a:prstGeom prst="rect">
            <a:avLst/>
          </a:prstGeom>
          <a:solidFill>
            <a:schemeClr val="accent1">
              <a:lumMod val="60000"/>
              <a:lumOff val="40000"/>
              <a:alpha val="4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D2D08A-7CE6-405A-8172-5A1F3C8A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material</a:t>
            </a:r>
          </a:p>
        </p:txBody>
      </p:sp>
      <p:pic>
        <p:nvPicPr>
          <p:cNvPr id="6" name="Grafik 5" descr="Bücher im Regal">
            <a:extLst>
              <a:ext uri="{FF2B5EF4-FFF2-40B4-BE49-F238E27FC236}">
                <a16:creationId xmlns:a16="http://schemas.microsoft.com/office/drawing/2014/main" id="{E551BA59-FE16-494A-84D4-E3E5C92A7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19" y="248400"/>
            <a:ext cx="662781" cy="662781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0A9FA6B-AE73-4D03-9211-53CA194DA8AE}"/>
              </a:ext>
            </a:extLst>
          </p:cNvPr>
          <p:cNvSpPr/>
          <p:nvPr/>
        </p:nvSpPr>
        <p:spPr>
          <a:xfrm>
            <a:off x="523645" y="1216479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Theory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6607D70-BC80-4BF0-9854-9ECCFB01D115}"/>
              </a:ext>
            </a:extLst>
          </p:cNvPr>
          <p:cNvSpPr/>
          <p:nvPr/>
        </p:nvSpPr>
        <p:spPr>
          <a:xfrm>
            <a:off x="6517767" y="1215743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  <a:alpha val="41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Task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871AA1D3-9519-4024-AD5A-E8E1F0BB432D}"/>
              </a:ext>
            </a:extLst>
          </p:cNvPr>
          <p:cNvSpPr/>
          <p:nvPr/>
        </p:nvSpPr>
        <p:spPr>
          <a:xfrm>
            <a:off x="3520706" y="1215743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  <a:alpha val="41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Learning objective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B11800AE-69AD-4CE4-8213-6BC28BB94A33}"/>
              </a:ext>
            </a:extLst>
          </p:cNvPr>
          <p:cNvSpPr/>
          <p:nvPr/>
        </p:nvSpPr>
        <p:spPr>
          <a:xfrm>
            <a:off x="9514828" y="1216479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20000"/>
              <a:lumOff val="80000"/>
              <a:alpha val="41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New content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6C4799B-B9F9-416C-8871-86474B66100E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2677172" y="1547133"/>
            <a:ext cx="843534" cy="7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DAAD2580-4E31-4FEB-848B-32D462412824}"/>
              </a:ext>
            </a:extLst>
          </p:cNvPr>
          <p:cNvSpPr/>
          <p:nvPr/>
        </p:nvSpPr>
        <p:spPr>
          <a:xfrm>
            <a:off x="523645" y="2496803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40000"/>
              <a:lumOff val="60000"/>
              <a:alpha val="83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5C08D137-F4B7-4CD2-B252-8A76ACF91FC2}"/>
              </a:ext>
            </a:extLst>
          </p:cNvPr>
          <p:cNvSpPr/>
          <p:nvPr/>
        </p:nvSpPr>
        <p:spPr>
          <a:xfrm>
            <a:off x="2358363" y="3333563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40000"/>
              <a:lumOff val="60000"/>
              <a:alpha val="83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Soft- &amp; Hardware</a:t>
            </a:r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824B4D30-4015-4211-B68F-BB90ED782724}"/>
              </a:ext>
            </a:extLst>
          </p:cNvPr>
          <p:cNvSpPr/>
          <p:nvPr/>
        </p:nvSpPr>
        <p:spPr>
          <a:xfrm>
            <a:off x="4208803" y="4155031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40000"/>
              <a:lumOff val="60000"/>
              <a:alpha val="83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 optimization approaches</a:t>
            </a:r>
          </a:p>
        </p:txBody>
      </p: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C1DA4A1F-4E81-4E40-8C8E-E25995B1AEFA}"/>
              </a:ext>
            </a:extLst>
          </p:cNvPr>
          <p:cNvSpPr/>
          <p:nvPr/>
        </p:nvSpPr>
        <p:spPr>
          <a:xfrm>
            <a:off x="6149880" y="4976499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40000"/>
              <a:lumOff val="60000"/>
              <a:alpha val="83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set</a:t>
            </a:r>
          </a:p>
        </p:txBody>
      </p:sp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837D4444-21E2-4890-ADE3-5A61C2B665EC}"/>
              </a:ext>
            </a:extLst>
          </p:cNvPr>
          <p:cNvSpPr/>
          <p:nvPr/>
        </p:nvSpPr>
        <p:spPr>
          <a:xfrm>
            <a:off x="7985602" y="5772997"/>
            <a:ext cx="2153527" cy="662780"/>
          </a:xfrm>
          <a:prstGeom prst="roundRect">
            <a:avLst>
              <a:gd name="adj" fmla="val 6262"/>
            </a:avLst>
          </a:prstGeom>
          <a:solidFill>
            <a:schemeClr val="accent1">
              <a:lumMod val="40000"/>
              <a:lumOff val="60000"/>
              <a:alpha val="83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 workflow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11AFC946-2461-4A82-8CFB-9EBBE8F226FB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5674233" y="1547133"/>
            <a:ext cx="8435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3AAD6B9F-31C8-4051-8839-9BFB53F44901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>
            <a:off x="8671294" y="1547133"/>
            <a:ext cx="843534" cy="7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2ECCC51C-7416-4D08-A1B9-E910E89CF265}"/>
              </a:ext>
            </a:extLst>
          </p:cNvPr>
          <p:cNvCxnSpPr>
            <a:cxnSpLocks/>
          </p:cNvCxnSpPr>
          <p:nvPr/>
        </p:nvCxnSpPr>
        <p:spPr>
          <a:xfrm>
            <a:off x="0" y="2175029"/>
            <a:ext cx="10099129" cy="0"/>
          </a:xfrm>
          <a:prstGeom prst="line">
            <a:avLst/>
          </a:prstGeom>
          <a:ln w="28575"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73000">
                  <a:srgbClr val="A88ECB"/>
                </a:gs>
                <a:gs pos="25000">
                  <a:srgbClr val="CB96DA"/>
                </a:gs>
                <a:gs pos="49000">
                  <a:srgbClr val="F18FDE"/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Verbinder: gewinkelt 55">
            <a:extLst>
              <a:ext uri="{FF2B5EF4-FFF2-40B4-BE49-F238E27FC236}">
                <a16:creationId xmlns:a16="http://schemas.microsoft.com/office/drawing/2014/main" id="{A2775A4D-2F11-4A25-B5AF-3E77C672854D}"/>
              </a:ext>
            </a:extLst>
          </p:cNvPr>
          <p:cNvCxnSpPr>
            <a:stCxn id="37" idx="2"/>
            <a:endCxn id="38" idx="1"/>
          </p:cNvCxnSpPr>
          <p:nvPr/>
        </p:nvCxnSpPr>
        <p:spPr>
          <a:xfrm rot="16200000" flipH="1">
            <a:off x="1726701" y="3033291"/>
            <a:ext cx="505370" cy="75795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BF1BEE8B-7046-480D-AC40-FC103228EC70}"/>
              </a:ext>
            </a:extLst>
          </p:cNvPr>
          <p:cNvCxnSpPr>
            <a:cxnSpLocks/>
            <a:stCxn id="38" idx="2"/>
            <a:endCxn id="39" idx="1"/>
          </p:cNvCxnSpPr>
          <p:nvPr/>
        </p:nvCxnSpPr>
        <p:spPr>
          <a:xfrm rot="16200000" flipH="1">
            <a:off x="3576926" y="3854544"/>
            <a:ext cx="490078" cy="77367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Verbinder: gewinkelt 59">
            <a:extLst>
              <a:ext uri="{FF2B5EF4-FFF2-40B4-BE49-F238E27FC236}">
                <a16:creationId xmlns:a16="http://schemas.microsoft.com/office/drawing/2014/main" id="{8D7F7BE0-08C3-4433-A550-7F887734C67C}"/>
              </a:ext>
            </a:extLst>
          </p:cNvPr>
          <p:cNvCxnSpPr>
            <a:cxnSpLocks/>
            <a:stCxn id="39" idx="2"/>
            <a:endCxn id="40" idx="1"/>
          </p:cNvCxnSpPr>
          <p:nvPr/>
        </p:nvCxnSpPr>
        <p:spPr>
          <a:xfrm rot="16200000" flipH="1">
            <a:off x="5472684" y="4630693"/>
            <a:ext cx="490078" cy="864313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Verbinder: gewinkelt 62">
            <a:extLst>
              <a:ext uri="{FF2B5EF4-FFF2-40B4-BE49-F238E27FC236}">
                <a16:creationId xmlns:a16="http://schemas.microsoft.com/office/drawing/2014/main" id="{1763C9B1-04C5-4895-80C0-14C1AF40D039}"/>
              </a:ext>
            </a:extLst>
          </p:cNvPr>
          <p:cNvCxnSpPr>
            <a:cxnSpLocks/>
            <a:stCxn id="40" idx="2"/>
            <a:endCxn id="41" idx="1"/>
          </p:cNvCxnSpPr>
          <p:nvPr/>
        </p:nvCxnSpPr>
        <p:spPr>
          <a:xfrm rot="16200000" flipH="1">
            <a:off x="7373569" y="5492354"/>
            <a:ext cx="465108" cy="75895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4165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1353</Words>
  <Application>Microsoft Office PowerPoint</Application>
  <PresentationFormat>Breitbild</PresentationFormat>
  <Paragraphs>468</Paragraphs>
  <Slides>44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2" baseType="lpstr">
      <vt:lpstr>Arial</vt:lpstr>
      <vt:lpstr>Arial,Sans-Serif</vt:lpstr>
      <vt:lpstr>Calibri</vt:lpstr>
      <vt:lpstr>Calibri Light</vt:lpstr>
      <vt:lpstr>Franklin Gothic Book</vt:lpstr>
      <vt:lpstr>Univers</vt:lpstr>
      <vt:lpstr>Wingdings</vt:lpstr>
      <vt:lpstr>GradientVTI</vt:lpstr>
      <vt:lpstr> Smart Systems  Convolutional Neural Networks</vt:lpstr>
      <vt:lpstr>Content</vt:lpstr>
      <vt:lpstr>Content</vt:lpstr>
      <vt:lpstr>CNN Fundamentals </vt:lpstr>
      <vt:lpstr>CNN Fundamentals - Layers </vt:lpstr>
      <vt:lpstr>CNN Fundamentals - Hyperparameter </vt:lpstr>
      <vt:lpstr>Content</vt:lpstr>
      <vt:lpstr>Training material</vt:lpstr>
      <vt:lpstr>Training material</vt:lpstr>
      <vt:lpstr>Training material</vt:lpstr>
      <vt:lpstr>Content</vt:lpstr>
      <vt:lpstr>State of the art – Literature research </vt:lpstr>
      <vt:lpstr>State of the art – Literature research </vt:lpstr>
      <vt:lpstr>State of the art – DeepPiCar</vt:lpstr>
      <vt:lpstr>State of the art – Project Hardware </vt:lpstr>
      <vt:lpstr>State of the art – CNN applications</vt:lpstr>
      <vt:lpstr>State of the art – Ethical problems</vt:lpstr>
      <vt:lpstr>Content</vt:lpstr>
      <vt:lpstr>GitHub</vt:lpstr>
      <vt:lpstr>Content</vt:lpstr>
      <vt:lpstr>Google Collaboratory </vt:lpstr>
      <vt:lpstr>PowerPoint-Präsentation</vt:lpstr>
      <vt:lpstr>Implementation of a CNN  - Lab: Fashion MNIST </vt:lpstr>
      <vt:lpstr>Implementation of a CNN  - Lab: ImageWoof  </vt:lpstr>
      <vt:lpstr>Implementation of a CNN  - Libraries and Tools </vt:lpstr>
      <vt:lpstr>Implementation of a CNN  - Repository  </vt:lpstr>
      <vt:lpstr>Implementation of a CNN  - Load the dataset </vt:lpstr>
      <vt:lpstr>Implementation of a CNN  - Preprocess the data  </vt:lpstr>
      <vt:lpstr>Implementation of a CNN  - Layer structure  </vt:lpstr>
      <vt:lpstr>Implementation of a CNN  - Training and Evaluation  </vt:lpstr>
      <vt:lpstr>Implementation of a CNN  - Saving the Model</vt:lpstr>
      <vt:lpstr>Implementation of a CNN  - Smart Truck</vt:lpstr>
      <vt:lpstr>Implementation of a CNN  - Dataset creation  </vt:lpstr>
      <vt:lpstr>Implementation of a CNN  - TFRecord</vt:lpstr>
      <vt:lpstr>Implementation of a CNN  - State of the CNN </vt:lpstr>
      <vt:lpstr>Content</vt:lpstr>
      <vt:lpstr>Our project plan</vt:lpstr>
      <vt:lpstr>Our project plan</vt:lpstr>
      <vt:lpstr>Content</vt:lpstr>
      <vt:lpstr>Our achieved goals and experience</vt:lpstr>
      <vt:lpstr>Our achieved goals and experience</vt:lpstr>
      <vt:lpstr>References</vt:lpstr>
      <vt:lpstr>References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Anna D</dc:creator>
  <cp:lastModifiedBy>Marius Landmann</cp:lastModifiedBy>
  <cp:revision>820</cp:revision>
  <dcterms:created xsi:type="dcterms:W3CDTF">2020-07-05T12:01:12Z</dcterms:created>
  <dcterms:modified xsi:type="dcterms:W3CDTF">2020-07-09T07:56:41Z</dcterms:modified>
</cp:coreProperties>
</file>